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2292" y="328371"/>
            <a:ext cx="5979159" cy="33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BFBD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FBD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FBD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FBD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825" y="0"/>
            <a:ext cx="9145587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0997" y="299415"/>
            <a:ext cx="5382895" cy="300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BFBDF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637" y="1575133"/>
            <a:ext cx="8948724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image" Target="../media/image45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jpg"/><Relationship Id="rId3" Type="http://schemas.openxmlformats.org/officeDocument/2006/relationships/image" Target="../media/image4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image" Target="../media/image56.jpg"/><Relationship Id="rId8" Type="http://schemas.openxmlformats.org/officeDocument/2006/relationships/image" Target="../media/image57.jpg"/><Relationship Id="rId9" Type="http://schemas.openxmlformats.org/officeDocument/2006/relationships/image" Target="../media/image58.png"/><Relationship Id="rId10" Type="http://schemas.openxmlformats.org/officeDocument/2006/relationships/image" Target="../media/image5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761" y="5418582"/>
            <a:ext cx="7315200" cy="830580"/>
          </a:xfrm>
          <a:prstGeom prst="rect">
            <a:avLst/>
          </a:prstGeom>
          <a:solidFill>
            <a:srgbClr val="FFFFFF"/>
          </a:solidFill>
          <a:ln w="31750">
            <a:solidFill>
              <a:srgbClr val="470000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75"/>
              </a:spcBef>
              <a:tabLst>
                <a:tab pos="1487805" algn="l"/>
              </a:tabLst>
            </a:pPr>
            <a:r>
              <a:rPr dirty="0" sz="2400" spc="-5" b="1">
                <a:solidFill>
                  <a:srgbClr val="006FC0"/>
                </a:solidFill>
                <a:latin typeface="Times New Roman"/>
                <a:cs typeface="Times New Roman"/>
              </a:rPr>
              <a:t>UNIT</a:t>
            </a:r>
            <a:r>
              <a:rPr dirty="0" sz="2400" spc="-6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Times New Roman"/>
                <a:cs typeface="Times New Roman"/>
              </a:rPr>
              <a:t>VI	</a:t>
            </a:r>
            <a:r>
              <a:rPr dirty="0" u="heavy" sz="2400" spc="-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REPRODUCTION </a:t>
            </a:r>
            <a:r>
              <a:rPr dirty="0" u="heavy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IN</a:t>
            </a:r>
            <a:r>
              <a:rPr dirty="0" u="heavy" sz="2400" spc="4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PLANTS</a:t>
            </a:r>
            <a:endParaRPr sz="24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tabLst>
                <a:tab pos="1321435" algn="l"/>
              </a:tabLst>
            </a:pPr>
            <a:r>
              <a:rPr dirty="0" sz="2400" spc="-5" b="1">
                <a:solidFill>
                  <a:srgbClr val="F91AB9"/>
                </a:solidFill>
                <a:latin typeface="Times New Roman"/>
                <a:cs typeface="Times New Roman"/>
              </a:rPr>
              <a:t>Chapter	1 </a:t>
            </a: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Asexual and Sexual Reproduction in</a:t>
            </a:r>
            <a:r>
              <a:rPr dirty="0" sz="2400" spc="-8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Plants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805" y="22352"/>
            <a:ext cx="779653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75">
                <a:solidFill>
                  <a:srgbClr val="C00000"/>
                </a:solidFill>
              </a:rPr>
              <a:t>STATE </a:t>
            </a:r>
            <a:r>
              <a:rPr dirty="0" sz="2400" spc="-5">
                <a:solidFill>
                  <a:srgbClr val="C00000"/>
                </a:solidFill>
              </a:rPr>
              <a:t>COUNCIL </a:t>
            </a:r>
            <a:r>
              <a:rPr dirty="0" sz="2400">
                <a:solidFill>
                  <a:srgbClr val="C00000"/>
                </a:solidFill>
              </a:rPr>
              <a:t>OF </a:t>
            </a:r>
            <a:r>
              <a:rPr dirty="0" sz="2400" spc="-20">
                <a:solidFill>
                  <a:srgbClr val="C00000"/>
                </a:solidFill>
              </a:rPr>
              <a:t>EDUCATIONAL </a:t>
            </a:r>
            <a:r>
              <a:rPr dirty="0" sz="2400" spc="-5">
                <a:solidFill>
                  <a:srgbClr val="C00000"/>
                </a:solidFill>
              </a:rPr>
              <a:t>RESEARCH</a:t>
            </a:r>
            <a:r>
              <a:rPr dirty="0" sz="2400" spc="-225">
                <a:solidFill>
                  <a:srgbClr val="C00000"/>
                </a:solidFill>
              </a:rPr>
              <a:t> </a:t>
            </a:r>
            <a:r>
              <a:rPr dirty="0" sz="2400" spc="-5">
                <a:solidFill>
                  <a:srgbClr val="C00000"/>
                </a:solidFill>
              </a:rPr>
              <a:t>AND  TRAINING</a:t>
            </a:r>
            <a:endParaRPr sz="2400"/>
          </a:p>
          <a:p>
            <a:pPr algn="ctr" marR="1905">
              <a:lnSpc>
                <a:spcPct val="100000"/>
              </a:lnSpc>
            </a:pPr>
            <a:r>
              <a:rPr dirty="0" sz="2400" spc="-5">
                <a:solidFill>
                  <a:srgbClr val="C00000"/>
                </a:solidFill>
              </a:rPr>
              <a:t>CHENNAI-600006.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80922" y="1122934"/>
            <a:ext cx="698245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6050">
              <a:lnSpc>
                <a:spcPct val="100000"/>
              </a:lnSpc>
              <a:spcBef>
                <a:spcPts val="100"/>
              </a:spcBef>
            </a:pPr>
            <a:r>
              <a:rPr dirty="0" sz="1800" spc="-60" b="1">
                <a:solidFill>
                  <a:srgbClr val="001F5F"/>
                </a:solidFill>
                <a:latin typeface="Times New Roman"/>
                <a:cs typeface="Times New Roman"/>
              </a:rPr>
              <a:t>STATE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LEVEL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TRAINING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FOR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DISTRICT RESOURCE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GROUP  (XII </a:t>
            </a:r>
            <a:r>
              <a:rPr dirty="0" sz="1800" spc="-5" b="1">
                <a:solidFill>
                  <a:srgbClr val="001F5F"/>
                </a:solidFill>
                <a:latin typeface="Times New Roman"/>
                <a:cs typeface="Times New Roman"/>
              </a:rPr>
              <a:t>STD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NEW BIOLOGY </a:t>
            </a:r>
            <a:r>
              <a:rPr dirty="0" sz="1800" spc="-20" b="1">
                <a:solidFill>
                  <a:srgbClr val="001F5F"/>
                </a:solidFill>
                <a:latin typeface="Times New Roman"/>
                <a:cs typeface="Times New Roman"/>
              </a:rPr>
              <a:t>–BOTANY</a:t>
            </a:r>
            <a:r>
              <a:rPr dirty="0" sz="1800" spc="-20" b="1" i="1">
                <a:solidFill>
                  <a:srgbClr val="001F5F"/>
                </a:solidFill>
                <a:latin typeface="Times New Roman"/>
                <a:cs typeface="Times New Roman"/>
              </a:rPr>
              <a:t>/ </a:t>
            </a:r>
            <a:r>
              <a:rPr dirty="0" sz="1800" spc="-25" b="1">
                <a:solidFill>
                  <a:srgbClr val="001F5F"/>
                </a:solidFill>
                <a:latin typeface="Times New Roman"/>
                <a:cs typeface="Times New Roman"/>
              </a:rPr>
              <a:t>BOTANY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NEW TEXT</a:t>
            </a:r>
            <a:r>
              <a:rPr dirty="0" sz="1800" spc="-30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1F5F"/>
                </a:solidFill>
                <a:latin typeface="Times New Roman"/>
                <a:cs typeface="Times New Roman"/>
              </a:rPr>
              <a:t>BOOK)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86100" y="2400300"/>
            <a:ext cx="3072765" cy="2590800"/>
            <a:chOff x="3086100" y="2400300"/>
            <a:chExt cx="3072765" cy="2590800"/>
          </a:xfrm>
        </p:grpSpPr>
        <p:sp>
          <p:nvSpPr>
            <p:cNvPr id="6" name="object 6"/>
            <p:cNvSpPr/>
            <p:nvPr/>
          </p:nvSpPr>
          <p:spPr>
            <a:xfrm>
              <a:off x="3124200" y="2438400"/>
              <a:ext cx="2948335" cy="2514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05150" y="2419350"/>
              <a:ext cx="3034665" cy="2552700"/>
            </a:xfrm>
            <a:custGeom>
              <a:avLst/>
              <a:gdLst/>
              <a:ahLst/>
              <a:cxnLst/>
              <a:rect l="l" t="t" r="r" b="b"/>
              <a:pathLst>
                <a:path w="3034665" h="2552700">
                  <a:moveTo>
                    <a:pt x="0" y="2552700"/>
                  </a:moveTo>
                  <a:lnTo>
                    <a:pt x="3034283" y="2552700"/>
                  </a:lnTo>
                  <a:lnTo>
                    <a:pt x="3034283" y="0"/>
                  </a:lnTo>
                  <a:lnTo>
                    <a:pt x="0" y="0"/>
                  </a:lnTo>
                  <a:lnTo>
                    <a:pt x="0" y="2552700"/>
                  </a:lnTo>
                  <a:close/>
                </a:path>
              </a:pathLst>
            </a:custGeom>
            <a:ln w="3810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228600" y="457200"/>
            <a:ext cx="1040891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62900" y="608076"/>
            <a:ext cx="9906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304800" y="1371600"/>
              <a:ext cx="4648200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2100" y="1358900"/>
              <a:ext cx="4673600" cy="4140200"/>
            </a:xfrm>
            <a:custGeom>
              <a:avLst/>
              <a:gdLst/>
              <a:ahLst/>
              <a:cxnLst/>
              <a:rect l="l" t="t" r="r" b="b"/>
              <a:pathLst>
                <a:path w="4673600" h="4140200">
                  <a:moveTo>
                    <a:pt x="0" y="4140200"/>
                  </a:moveTo>
                  <a:lnTo>
                    <a:pt x="4673600" y="4140200"/>
                  </a:lnTo>
                  <a:lnTo>
                    <a:pt x="4673600" y="0"/>
                  </a:lnTo>
                  <a:lnTo>
                    <a:pt x="0" y="0"/>
                  </a:lnTo>
                  <a:lnTo>
                    <a:pt x="0" y="41402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24600" y="1371600"/>
              <a:ext cx="2667000" cy="411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11900" y="1358900"/>
              <a:ext cx="2692400" cy="4140200"/>
            </a:xfrm>
            <a:custGeom>
              <a:avLst/>
              <a:gdLst/>
              <a:ahLst/>
              <a:cxnLst/>
              <a:rect l="l" t="t" r="r" b="b"/>
              <a:pathLst>
                <a:path w="2692400" h="4140200">
                  <a:moveTo>
                    <a:pt x="0" y="4140200"/>
                  </a:moveTo>
                  <a:lnTo>
                    <a:pt x="2692400" y="4140200"/>
                  </a:lnTo>
                  <a:lnTo>
                    <a:pt x="2692400" y="0"/>
                  </a:lnTo>
                  <a:lnTo>
                    <a:pt x="0" y="0"/>
                  </a:lnTo>
                  <a:lnTo>
                    <a:pt x="0" y="41402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2292" y="23875"/>
            <a:ext cx="5979160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dirty="0" sz="2000">
                <a:solidFill>
                  <a:srgbClr val="FFFFFF"/>
                </a:solidFill>
              </a:rPr>
              <a:t>UNIT</a:t>
            </a:r>
            <a:r>
              <a:rPr dirty="0" sz="2000" spc="-85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VI	</a:t>
            </a:r>
            <a:r>
              <a:rPr dirty="0" u="heavy" sz="2000">
                <a:uFill>
                  <a:solidFill>
                    <a:srgbClr val="FBFBDF"/>
                  </a:solidFill>
                </a:uFill>
              </a:rPr>
              <a:t>REPRODUCTION IN</a:t>
            </a:r>
            <a:r>
              <a:rPr dirty="0" u="heavy" sz="2000" spc="-40">
                <a:uFill>
                  <a:solidFill>
                    <a:srgbClr val="FBFBDF"/>
                  </a:solidFill>
                </a:uFill>
              </a:rPr>
              <a:t> </a:t>
            </a:r>
            <a:r>
              <a:rPr dirty="0" u="heavy" sz="2000">
                <a:uFill>
                  <a:solidFill>
                    <a:srgbClr val="FBFBDF"/>
                  </a:solidFill>
                </a:uFill>
              </a:rPr>
              <a:t>PLANTS</a:t>
            </a:r>
            <a:endParaRPr sz="2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0000"/>
                </a:solidFill>
              </a:rPr>
              <a:t>Chapter 1 </a:t>
            </a:r>
            <a:r>
              <a:rPr dirty="0" sz="2000"/>
              <a:t>Asexual and Sexual </a:t>
            </a:r>
            <a:r>
              <a:rPr dirty="0" sz="2000" spc="-5"/>
              <a:t>Reproduction </a:t>
            </a:r>
            <a:r>
              <a:rPr dirty="0" sz="2000"/>
              <a:t>in</a:t>
            </a:r>
            <a:r>
              <a:rPr dirty="0" sz="2000" spc="-260"/>
              <a:t> </a:t>
            </a:r>
            <a:r>
              <a:rPr dirty="0" sz="2000"/>
              <a:t>Plants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1858136" y="862330"/>
            <a:ext cx="19989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Megasporogenesis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0428" y="863853"/>
            <a:ext cx="2312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Embryo sac -</a:t>
            </a:r>
            <a:r>
              <a:rPr dirty="0" sz="1800" spc="-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457199" y="1905000"/>
              <a:ext cx="3581400" cy="3962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4499" y="1892300"/>
              <a:ext cx="3606800" cy="3987800"/>
            </a:xfrm>
            <a:custGeom>
              <a:avLst/>
              <a:gdLst/>
              <a:ahLst/>
              <a:cxnLst/>
              <a:rect l="l" t="t" r="r" b="b"/>
              <a:pathLst>
                <a:path w="3606800" h="3987800">
                  <a:moveTo>
                    <a:pt x="0" y="3987800"/>
                  </a:moveTo>
                  <a:lnTo>
                    <a:pt x="3606800" y="3987800"/>
                  </a:lnTo>
                  <a:lnTo>
                    <a:pt x="3606800" y="0"/>
                  </a:lnTo>
                  <a:lnTo>
                    <a:pt x="0" y="0"/>
                  </a:lnTo>
                  <a:lnTo>
                    <a:pt x="0" y="39878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0" y="1828800"/>
              <a:ext cx="3352800" cy="2209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40300" y="1816100"/>
              <a:ext cx="3378200" cy="2235200"/>
            </a:xfrm>
            <a:custGeom>
              <a:avLst/>
              <a:gdLst/>
              <a:ahLst/>
              <a:cxnLst/>
              <a:rect l="l" t="t" r="r" b="b"/>
              <a:pathLst>
                <a:path w="3378200" h="2235200">
                  <a:moveTo>
                    <a:pt x="0" y="2235200"/>
                  </a:moveTo>
                  <a:lnTo>
                    <a:pt x="3378200" y="2235200"/>
                  </a:lnTo>
                  <a:lnTo>
                    <a:pt x="3378200" y="0"/>
                  </a:lnTo>
                  <a:lnTo>
                    <a:pt x="0" y="0"/>
                  </a:lnTo>
                  <a:lnTo>
                    <a:pt x="0" y="22352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53000" y="4038600"/>
              <a:ext cx="3352800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40300" y="4025900"/>
              <a:ext cx="3378200" cy="1930400"/>
            </a:xfrm>
            <a:custGeom>
              <a:avLst/>
              <a:gdLst/>
              <a:ahLst/>
              <a:cxnLst/>
              <a:rect l="l" t="t" r="r" b="b"/>
              <a:pathLst>
                <a:path w="3378200" h="1930400">
                  <a:moveTo>
                    <a:pt x="0" y="1930400"/>
                  </a:moveTo>
                  <a:lnTo>
                    <a:pt x="3378200" y="1930400"/>
                  </a:lnTo>
                  <a:lnTo>
                    <a:pt x="3378200" y="0"/>
                  </a:lnTo>
                  <a:lnTo>
                    <a:pt x="0" y="0"/>
                  </a:lnTo>
                  <a:lnTo>
                    <a:pt x="0" y="1930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221130" y="23875"/>
            <a:ext cx="6340475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60045">
              <a:lnSpc>
                <a:spcPct val="100000"/>
              </a:lnSpc>
              <a:spcBef>
                <a:spcPts val="100"/>
              </a:spcBef>
              <a:tabLst>
                <a:tab pos="1524635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4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 algn="ctr" marL="3606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Chapter 1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</a:t>
            </a:r>
            <a:r>
              <a:rPr dirty="0" sz="2000" spc="-5" b="1">
                <a:solidFill>
                  <a:srgbClr val="FBFBDF"/>
                </a:solidFill>
                <a:latin typeface="Times New Roman"/>
                <a:cs typeface="Times New Roman"/>
              </a:rPr>
              <a:t>Reproduction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2000" spc="-260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60570" algn="l"/>
              </a:tabLst>
            </a:pP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r>
              <a:rPr dirty="0" sz="2000" spc="-3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Ovule	</a:t>
            </a:r>
            <a:r>
              <a:rPr dirty="0" sz="2000" spc="-30" b="1">
                <a:solidFill>
                  <a:srgbClr val="C00000"/>
                </a:solidFill>
                <a:latin typeface="Times New Roman"/>
                <a:cs typeface="Times New Roman"/>
              </a:rPr>
              <a:t>Types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dirty="0" sz="2000" spc="-2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Ovule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0" y="646172"/>
              <a:ext cx="9143999" cy="62118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880997" y="25400"/>
            <a:ext cx="53828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452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Chapter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Reproduction </a:t>
            </a:r>
            <a:r>
              <a:rPr dirty="0" sz="18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1800" spc="-95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80997" y="25400"/>
            <a:ext cx="5382895" cy="1062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452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Chapter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Reproduction </a:t>
            </a:r>
            <a:r>
              <a:rPr dirty="0" sz="18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1800" spc="-95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marL="323850">
              <a:lnSpc>
                <a:spcPct val="100000"/>
              </a:lnSpc>
              <a:spcBef>
                <a:spcPts val="1680"/>
              </a:spcBef>
            </a:pP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Contrivances </a:t>
            </a: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dirty="0" sz="1800" spc="-10" b="1">
                <a:solidFill>
                  <a:srgbClr val="C00000"/>
                </a:solidFill>
                <a:latin typeface="Times New Roman"/>
                <a:cs typeface="Times New Roman"/>
              </a:rPr>
              <a:t>cross</a:t>
            </a: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pollination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5600" y="1117600"/>
            <a:ext cx="6908800" cy="5537200"/>
            <a:chOff x="355600" y="1117600"/>
            <a:chExt cx="6908800" cy="5537200"/>
          </a:xfrm>
        </p:grpSpPr>
        <p:sp>
          <p:nvSpPr>
            <p:cNvPr id="7" name="object 7"/>
            <p:cNvSpPr/>
            <p:nvPr/>
          </p:nvSpPr>
          <p:spPr>
            <a:xfrm>
              <a:off x="381000" y="1143000"/>
              <a:ext cx="3200400" cy="5410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8300" y="1130300"/>
              <a:ext cx="3225800" cy="5435600"/>
            </a:xfrm>
            <a:custGeom>
              <a:avLst/>
              <a:gdLst/>
              <a:ahLst/>
              <a:cxnLst/>
              <a:rect l="l" t="t" r="r" b="b"/>
              <a:pathLst>
                <a:path w="3225800" h="5435600">
                  <a:moveTo>
                    <a:pt x="0" y="5435600"/>
                  </a:moveTo>
                  <a:lnTo>
                    <a:pt x="3225800" y="5435600"/>
                  </a:lnTo>
                  <a:lnTo>
                    <a:pt x="3225800" y="0"/>
                  </a:lnTo>
                  <a:lnTo>
                    <a:pt x="0" y="0"/>
                  </a:lnTo>
                  <a:lnTo>
                    <a:pt x="0" y="54356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33800" y="1143000"/>
              <a:ext cx="3505200" cy="5486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21100" y="1130300"/>
              <a:ext cx="3530600" cy="5511800"/>
            </a:xfrm>
            <a:custGeom>
              <a:avLst/>
              <a:gdLst/>
              <a:ahLst/>
              <a:cxnLst/>
              <a:rect l="l" t="t" r="r" b="b"/>
              <a:pathLst>
                <a:path w="3530600" h="5511800">
                  <a:moveTo>
                    <a:pt x="0" y="5511800"/>
                  </a:moveTo>
                  <a:lnTo>
                    <a:pt x="3530600" y="5511800"/>
                  </a:lnTo>
                  <a:lnTo>
                    <a:pt x="3530600" y="0"/>
                  </a:lnTo>
                  <a:lnTo>
                    <a:pt x="0" y="0"/>
                  </a:lnTo>
                  <a:lnTo>
                    <a:pt x="0" y="55118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85940"/>
            <a:chOff x="-15113" y="0"/>
            <a:chExt cx="9175750" cy="6885940"/>
          </a:xfrm>
        </p:grpSpPr>
        <p:sp>
          <p:nvSpPr>
            <p:cNvPr id="3" name="object 3"/>
            <p:cNvSpPr/>
            <p:nvPr/>
          </p:nvSpPr>
          <p:spPr>
            <a:xfrm>
              <a:off x="0" y="4038600"/>
              <a:ext cx="3505198" cy="266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4025900"/>
              <a:ext cx="3517265" cy="2692400"/>
            </a:xfrm>
            <a:custGeom>
              <a:avLst/>
              <a:gdLst/>
              <a:ahLst/>
              <a:cxnLst/>
              <a:rect l="l" t="t" r="r" b="b"/>
              <a:pathLst>
                <a:path w="3517265" h="2692400">
                  <a:moveTo>
                    <a:pt x="0" y="2692400"/>
                  </a:moveTo>
                  <a:lnTo>
                    <a:pt x="3517138" y="2692400"/>
                  </a:lnTo>
                  <a:lnTo>
                    <a:pt x="3517138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505200" y="4038600"/>
              <a:ext cx="3048000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492500" y="4025900"/>
              <a:ext cx="3073400" cy="2692400"/>
            </a:xfrm>
            <a:custGeom>
              <a:avLst/>
              <a:gdLst/>
              <a:ahLst/>
              <a:cxnLst/>
              <a:rect l="l" t="t" r="r" b="b"/>
              <a:pathLst>
                <a:path w="3073400" h="2692400">
                  <a:moveTo>
                    <a:pt x="0" y="2692400"/>
                  </a:moveTo>
                  <a:lnTo>
                    <a:pt x="3073400" y="2692400"/>
                  </a:lnTo>
                  <a:lnTo>
                    <a:pt x="3073400" y="0"/>
                  </a:lnTo>
                  <a:lnTo>
                    <a:pt x="0" y="0"/>
                  </a:lnTo>
                  <a:lnTo>
                    <a:pt x="0" y="2692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1066800"/>
              <a:ext cx="3581399" cy="2514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1054100"/>
              <a:ext cx="3593465" cy="2540000"/>
            </a:xfrm>
            <a:custGeom>
              <a:avLst/>
              <a:gdLst/>
              <a:ahLst/>
              <a:cxnLst/>
              <a:rect l="l" t="t" r="r" b="b"/>
              <a:pathLst>
                <a:path w="3593465" h="2540000">
                  <a:moveTo>
                    <a:pt x="0" y="2540000"/>
                  </a:moveTo>
                  <a:lnTo>
                    <a:pt x="3593338" y="2540000"/>
                  </a:lnTo>
                  <a:lnTo>
                    <a:pt x="3593338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34561" y="1448561"/>
              <a:ext cx="2971800" cy="2032000"/>
            </a:xfrm>
            <a:custGeom>
              <a:avLst/>
              <a:gdLst/>
              <a:ahLst/>
              <a:cxnLst/>
              <a:rect l="l" t="t" r="r" b="b"/>
              <a:pathLst>
                <a:path w="2971800" h="2032000">
                  <a:moveTo>
                    <a:pt x="2971799" y="0"/>
                  </a:moveTo>
                  <a:lnTo>
                    <a:pt x="0" y="0"/>
                  </a:lnTo>
                  <a:lnTo>
                    <a:pt x="0" y="2031492"/>
                  </a:lnTo>
                  <a:lnTo>
                    <a:pt x="2971799" y="2031492"/>
                  </a:lnTo>
                  <a:lnTo>
                    <a:pt x="297179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34561" y="1448561"/>
              <a:ext cx="2971800" cy="2032000"/>
            </a:xfrm>
            <a:custGeom>
              <a:avLst/>
              <a:gdLst/>
              <a:ahLst/>
              <a:cxnLst/>
              <a:rect l="l" t="t" r="r" b="b"/>
              <a:pathLst>
                <a:path w="2971800" h="2032000">
                  <a:moveTo>
                    <a:pt x="0" y="2031492"/>
                  </a:moveTo>
                  <a:lnTo>
                    <a:pt x="2971799" y="2031492"/>
                  </a:lnTo>
                  <a:lnTo>
                    <a:pt x="2971799" y="0"/>
                  </a:lnTo>
                  <a:lnTo>
                    <a:pt x="0" y="0"/>
                  </a:lnTo>
                  <a:lnTo>
                    <a:pt x="0" y="2031492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629400" y="761999"/>
              <a:ext cx="2514600" cy="3886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616700" y="749299"/>
              <a:ext cx="2527300" cy="3911600"/>
            </a:xfrm>
            <a:custGeom>
              <a:avLst/>
              <a:gdLst/>
              <a:ahLst/>
              <a:cxnLst/>
              <a:rect l="l" t="t" r="r" b="b"/>
              <a:pathLst>
                <a:path w="2527300" h="3911600">
                  <a:moveTo>
                    <a:pt x="0" y="3911600"/>
                  </a:moveTo>
                  <a:lnTo>
                    <a:pt x="2527300" y="3911600"/>
                  </a:lnTo>
                </a:path>
                <a:path w="2527300" h="3911600">
                  <a:moveTo>
                    <a:pt x="2527300" y="0"/>
                  </a:moveTo>
                  <a:lnTo>
                    <a:pt x="0" y="0"/>
                  </a:lnTo>
                  <a:lnTo>
                    <a:pt x="0" y="391160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629400" y="4648199"/>
              <a:ext cx="2514600" cy="22097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16700" y="4635499"/>
              <a:ext cx="2527300" cy="2222500"/>
            </a:xfrm>
            <a:custGeom>
              <a:avLst/>
              <a:gdLst/>
              <a:ahLst/>
              <a:cxnLst/>
              <a:rect l="l" t="t" r="r" b="b"/>
              <a:pathLst>
                <a:path w="2527300" h="2222500">
                  <a:moveTo>
                    <a:pt x="2527300" y="0"/>
                  </a:moveTo>
                  <a:lnTo>
                    <a:pt x="0" y="0"/>
                  </a:lnTo>
                  <a:lnTo>
                    <a:pt x="0" y="222250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82292" y="23875"/>
            <a:ext cx="5979160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  <a:tabLst>
                <a:tab pos="1140460" algn="l"/>
              </a:tabLst>
            </a:pPr>
            <a:r>
              <a:rPr dirty="0" sz="2000" spc="5" b="0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45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</a:rPr>
              <a:t>VI	</a:t>
            </a:r>
            <a:r>
              <a:rPr dirty="0" u="heavy" sz="2000">
                <a:uFill>
                  <a:solidFill>
                    <a:srgbClr val="FBFBDF"/>
                  </a:solidFill>
                </a:uFill>
              </a:rPr>
              <a:t>REPRODUCTION IN</a:t>
            </a:r>
            <a:r>
              <a:rPr dirty="0" u="heavy" sz="2000" spc="-25">
                <a:uFill>
                  <a:solidFill>
                    <a:srgbClr val="FBFBDF"/>
                  </a:solidFill>
                </a:uFill>
              </a:rPr>
              <a:t> </a:t>
            </a:r>
            <a:r>
              <a:rPr dirty="0" u="heavy" sz="2000">
                <a:uFill>
                  <a:solidFill>
                    <a:srgbClr val="FBFBDF"/>
                  </a:solidFill>
                </a:uFill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0000"/>
                </a:solidFill>
              </a:rPr>
              <a:t>Chapter 1 </a:t>
            </a:r>
            <a:r>
              <a:rPr dirty="0" sz="2000"/>
              <a:t>Asexual and Sexual </a:t>
            </a:r>
            <a:r>
              <a:rPr dirty="0" sz="2000" spc="-5"/>
              <a:t>Reproduction </a:t>
            </a:r>
            <a:r>
              <a:rPr dirty="0" sz="2000"/>
              <a:t>in</a:t>
            </a:r>
            <a:r>
              <a:rPr dirty="0" sz="2000" spc="-260"/>
              <a:t> </a:t>
            </a:r>
            <a:r>
              <a:rPr dirty="0" sz="2000"/>
              <a:t>Plants</a:t>
            </a:r>
            <a:endParaRPr sz="2000"/>
          </a:p>
        </p:txBody>
      </p:sp>
      <p:sp>
        <p:nvSpPr>
          <p:cNvPr id="18" name="object 18"/>
          <p:cNvSpPr txBox="1"/>
          <p:nvPr/>
        </p:nvSpPr>
        <p:spPr>
          <a:xfrm>
            <a:off x="78739" y="685445"/>
            <a:ext cx="6266180" cy="273431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Lever </a:t>
            </a: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mechanism </a:t>
            </a: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dirty="0" sz="1800" spc="-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C00000"/>
                </a:solidFill>
                <a:latin typeface="Times New Roman"/>
                <a:cs typeface="Times New Roman"/>
              </a:rPr>
              <a:t>Salvia</a:t>
            </a:r>
            <a:endParaRPr sz="1800">
              <a:latin typeface="Times New Roman"/>
              <a:cs typeface="Times New Roman"/>
            </a:endParaRPr>
          </a:p>
          <a:p>
            <a:pPr marL="3648710">
              <a:lnSpc>
                <a:spcPct val="100000"/>
              </a:lnSpc>
              <a:spcBef>
                <a:spcPts val="229"/>
              </a:spcBef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Pollination</a:t>
            </a:r>
            <a:r>
              <a:rPr dirty="0" sz="2000" spc="-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Mechanisms</a:t>
            </a:r>
            <a:endParaRPr sz="2000">
              <a:latin typeface="Times New Roman"/>
              <a:cs typeface="Times New Roman"/>
            </a:endParaRPr>
          </a:p>
          <a:p>
            <a:pPr marL="3747135">
              <a:lnSpc>
                <a:spcPct val="100000"/>
              </a:lnSpc>
              <a:spcBef>
                <a:spcPts val="1210"/>
              </a:spcBef>
            </a:pPr>
            <a:r>
              <a:rPr dirty="0" sz="1800" spc="-5" b="1">
                <a:latin typeface="Times New Roman"/>
                <a:cs typeface="Times New Roman"/>
              </a:rPr>
              <a:t>Co-evolution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747135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Pollen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biology</a:t>
            </a:r>
            <a:endParaRPr sz="1800">
              <a:latin typeface="Times New Roman"/>
              <a:cs typeface="Times New Roman"/>
            </a:endParaRPr>
          </a:p>
          <a:p>
            <a:pPr marL="3747135" marR="159385">
              <a:lnSpc>
                <a:spcPct val="200000"/>
              </a:lnSpc>
              <a:spcBef>
                <a:spcPts val="5"/>
              </a:spcBef>
            </a:pPr>
            <a:r>
              <a:rPr dirty="0" sz="1800" spc="-5" b="1">
                <a:latin typeface="Times New Roman"/>
                <a:cs typeface="Times New Roman"/>
              </a:rPr>
              <a:t>Insect- plant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interaction  </a:t>
            </a:r>
            <a:r>
              <a:rPr dirty="0" sz="1800" spc="-5" b="1">
                <a:latin typeface="Times New Roman"/>
                <a:cs typeface="Times New Roman"/>
              </a:rPr>
              <a:t>Adaptations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39" y="3760089"/>
            <a:ext cx="3012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C00000"/>
                </a:solidFill>
                <a:latin typeface="Times New Roman"/>
                <a:cs typeface="Times New Roman"/>
              </a:rPr>
              <a:t>Trap </a:t>
            </a:r>
            <a:r>
              <a:rPr dirty="0" sz="1800" spc="-5" b="1">
                <a:solidFill>
                  <a:srgbClr val="C00000"/>
                </a:solidFill>
                <a:latin typeface="Times New Roman"/>
                <a:cs typeface="Times New Roman"/>
              </a:rPr>
              <a:t>mechanism </a:t>
            </a: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dirty="0" sz="1800" spc="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C00000"/>
                </a:solidFill>
                <a:latin typeface="Times New Roman"/>
                <a:cs typeface="Times New Roman"/>
              </a:rPr>
              <a:t>Aristolochia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4386" y="3685413"/>
            <a:ext cx="30206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5" b="1">
                <a:solidFill>
                  <a:srgbClr val="C00000"/>
                </a:solidFill>
                <a:latin typeface="Times New Roman"/>
                <a:cs typeface="Times New Roman"/>
              </a:rPr>
              <a:t>Translator </a:t>
            </a:r>
            <a:r>
              <a:rPr dirty="0" sz="1600" spc="-5" b="1">
                <a:solidFill>
                  <a:srgbClr val="C00000"/>
                </a:solidFill>
                <a:latin typeface="Times New Roman"/>
                <a:cs typeface="Times New Roman"/>
              </a:rPr>
              <a:t>mechanism </a:t>
            </a:r>
            <a:r>
              <a:rPr dirty="0" sz="1600" spc="-5" b="1" i="1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dirty="0" sz="1600" spc="2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600" spc="-5" b="1" i="1">
                <a:solidFill>
                  <a:srgbClr val="C00000"/>
                </a:solidFill>
                <a:latin typeface="Times New Roman"/>
                <a:cs typeface="Times New Roman"/>
              </a:rPr>
              <a:t>Calotropis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3810000" y="1066800"/>
              <a:ext cx="4572000" cy="556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797300" y="1054100"/>
              <a:ext cx="4597400" cy="5588000"/>
            </a:xfrm>
            <a:custGeom>
              <a:avLst/>
              <a:gdLst/>
              <a:ahLst/>
              <a:cxnLst/>
              <a:rect l="l" t="t" r="r" b="b"/>
              <a:pathLst>
                <a:path w="4597400" h="5588000">
                  <a:moveTo>
                    <a:pt x="0" y="5588000"/>
                  </a:moveTo>
                  <a:lnTo>
                    <a:pt x="4597400" y="5588000"/>
                  </a:lnTo>
                  <a:lnTo>
                    <a:pt x="4597400" y="0"/>
                  </a:lnTo>
                  <a:lnTo>
                    <a:pt x="0" y="0"/>
                  </a:lnTo>
                  <a:lnTo>
                    <a:pt x="0" y="55880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999" y="1676400"/>
              <a:ext cx="2286000" cy="441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9299" y="1663700"/>
              <a:ext cx="2311400" cy="4445000"/>
            </a:xfrm>
            <a:custGeom>
              <a:avLst/>
              <a:gdLst/>
              <a:ahLst/>
              <a:cxnLst/>
              <a:rect l="l" t="t" r="r" b="b"/>
              <a:pathLst>
                <a:path w="2311400" h="4445000">
                  <a:moveTo>
                    <a:pt x="0" y="4445000"/>
                  </a:moveTo>
                  <a:lnTo>
                    <a:pt x="2311400" y="4445000"/>
                  </a:lnTo>
                  <a:lnTo>
                    <a:pt x="2311400" y="0"/>
                  </a:lnTo>
                  <a:lnTo>
                    <a:pt x="0" y="0"/>
                  </a:lnTo>
                  <a:lnTo>
                    <a:pt x="0" y="44450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223897" y="23875"/>
            <a:ext cx="4695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7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Chapter 1 </a:t>
            </a:r>
            <a:r>
              <a:rPr dirty="0"/>
              <a:t>Asexual and Sexual </a:t>
            </a:r>
            <a:r>
              <a:rPr dirty="0" spc="-5"/>
              <a:t>Reproduction </a:t>
            </a:r>
            <a:r>
              <a:rPr dirty="0"/>
              <a:t>in</a:t>
            </a:r>
            <a:r>
              <a:rPr dirty="0" spc="-260"/>
              <a:t> </a:t>
            </a:r>
            <a:r>
              <a:rPr dirty="0"/>
              <a:t>Plants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8340" y="937005"/>
            <a:ext cx="2641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dirty="0" sz="2400" spc="-2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Times New Roman"/>
                <a:cs typeface="Times New Roman"/>
              </a:rPr>
              <a:t>Fertilization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304800" y="1307592"/>
              <a:ext cx="6324600" cy="4953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92100" y="1294892"/>
              <a:ext cx="6350000" cy="4978400"/>
            </a:xfrm>
            <a:custGeom>
              <a:avLst/>
              <a:gdLst/>
              <a:ahLst/>
              <a:cxnLst/>
              <a:rect l="l" t="t" r="r" b="b"/>
              <a:pathLst>
                <a:path w="6350000" h="4978400">
                  <a:moveTo>
                    <a:pt x="0" y="4978400"/>
                  </a:moveTo>
                  <a:lnTo>
                    <a:pt x="6350000" y="4978400"/>
                  </a:lnTo>
                  <a:lnTo>
                    <a:pt x="6350000" y="0"/>
                  </a:lnTo>
                  <a:lnTo>
                    <a:pt x="0" y="0"/>
                  </a:lnTo>
                  <a:lnTo>
                    <a:pt x="0" y="4978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23897" y="23875"/>
            <a:ext cx="4695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7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Chapter 1 </a:t>
            </a:r>
            <a:r>
              <a:rPr dirty="0"/>
              <a:t>Asexual and Sexual </a:t>
            </a:r>
            <a:r>
              <a:rPr dirty="0" spc="-5"/>
              <a:t>Reproduction </a:t>
            </a:r>
            <a:r>
              <a:rPr dirty="0"/>
              <a:t>in</a:t>
            </a:r>
            <a:r>
              <a:rPr dirty="0" spc="-260"/>
              <a:t> </a:t>
            </a:r>
            <a:r>
              <a:rPr dirty="0"/>
              <a:t>Plants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010661" y="860805"/>
            <a:ext cx="23596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Endosperm</a:t>
            </a:r>
            <a:r>
              <a:rPr dirty="0" sz="2400" spc="-8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0" b="1">
                <a:solidFill>
                  <a:srgbClr val="C00000"/>
                </a:solidFill>
                <a:latin typeface="Times New Roman"/>
                <a:cs typeface="Times New Roman"/>
              </a:rPr>
              <a:t>Types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457199" y="1828800"/>
              <a:ext cx="3352800" cy="350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4499" y="1816100"/>
              <a:ext cx="3378200" cy="3530600"/>
            </a:xfrm>
            <a:custGeom>
              <a:avLst/>
              <a:gdLst/>
              <a:ahLst/>
              <a:cxnLst/>
              <a:rect l="l" t="t" r="r" b="b"/>
              <a:pathLst>
                <a:path w="3378200" h="3530600">
                  <a:moveTo>
                    <a:pt x="0" y="3530600"/>
                  </a:moveTo>
                  <a:lnTo>
                    <a:pt x="3378200" y="3530600"/>
                  </a:lnTo>
                  <a:lnTo>
                    <a:pt x="3378200" y="0"/>
                  </a:lnTo>
                  <a:lnTo>
                    <a:pt x="0" y="0"/>
                  </a:lnTo>
                  <a:lnTo>
                    <a:pt x="0" y="35306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3000" y="1752600"/>
              <a:ext cx="3124200" cy="3581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40300" y="1739900"/>
              <a:ext cx="3149600" cy="3606800"/>
            </a:xfrm>
            <a:custGeom>
              <a:avLst/>
              <a:gdLst/>
              <a:ahLst/>
              <a:cxnLst/>
              <a:rect l="l" t="t" r="r" b="b"/>
              <a:pathLst>
                <a:path w="3149600" h="3606800">
                  <a:moveTo>
                    <a:pt x="0" y="3606800"/>
                  </a:moveTo>
                  <a:lnTo>
                    <a:pt x="3149600" y="3606800"/>
                  </a:lnTo>
                  <a:lnTo>
                    <a:pt x="3149600" y="0"/>
                  </a:lnTo>
                  <a:lnTo>
                    <a:pt x="0" y="0"/>
                  </a:lnTo>
                  <a:lnTo>
                    <a:pt x="0" y="36068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223897" y="23875"/>
            <a:ext cx="4695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7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82292" y="328371"/>
            <a:ext cx="597916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0000"/>
                </a:solidFill>
              </a:rPr>
              <a:t>Chapter 1 </a:t>
            </a:r>
            <a:r>
              <a:rPr dirty="0" sz="2000"/>
              <a:t>Asexual and Sexual </a:t>
            </a:r>
            <a:r>
              <a:rPr dirty="0" sz="2000" spc="-5"/>
              <a:t>Reproduction </a:t>
            </a:r>
            <a:r>
              <a:rPr dirty="0" sz="2000"/>
              <a:t>in</a:t>
            </a:r>
            <a:r>
              <a:rPr dirty="0" sz="2000" spc="-260"/>
              <a:t> </a:t>
            </a:r>
            <a:r>
              <a:rPr dirty="0" sz="2000"/>
              <a:t>Plants</a:t>
            </a:r>
            <a:endParaRPr sz="2000"/>
          </a:p>
        </p:txBody>
      </p:sp>
      <p:sp>
        <p:nvSpPr>
          <p:cNvPr id="11" name="object 11"/>
          <p:cNvSpPr txBox="1"/>
          <p:nvPr/>
        </p:nvSpPr>
        <p:spPr>
          <a:xfrm>
            <a:off x="3326129" y="784605"/>
            <a:ext cx="19589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Seed</a:t>
            </a:r>
            <a:r>
              <a:rPr dirty="0" sz="2400" spc="-3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4326" y="1153414"/>
            <a:ext cx="2376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Dicot </a:t>
            </a:r>
            <a:r>
              <a:rPr dirty="0" sz="1800" b="1">
                <a:latin typeface="Times New Roman"/>
                <a:cs typeface="Times New Roman"/>
              </a:rPr>
              <a:t>(</a:t>
            </a:r>
            <a:r>
              <a:rPr dirty="0" sz="1800" b="1" i="1">
                <a:latin typeface="Times New Roman"/>
                <a:cs typeface="Times New Roman"/>
              </a:rPr>
              <a:t>Cicer</a:t>
            </a:r>
            <a:r>
              <a:rPr dirty="0" sz="1800" spc="-20" b="1" i="1">
                <a:latin typeface="Times New Roman"/>
                <a:cs typeface="Times New Roman"/>
              </a:rPr>
              <a:t> </a:t>
            </a:r>
            <a:r>
              <a:rPr dirty="0" sz="1800" spc="-5" b="1" i="1">
                <a:latin typeface="Times New Roman"/>
                <a:cs typeface="Times New Roman"/>
              </a:rPr>
              <a:t>arientinum</a:t>
            </a:r>
            <a:r>
              <a:rPr dirty="0" sz="1800" spc="-5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59120" y="1153414"/>
            <a:ext cx="2266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Monocot (</a:t>
            </a:r>
            <a:r>
              <a:rPr dirty="0" sz="1800" b="1" i="1">
                <a:latin typeface="Times New Roman"/>
                <a:cs typeface="Times New Roman"/>
              </a:rPr>
              <a:t>Oryza</a:t>
            </a:r>
            <a:r>
              <a:rPr dirty="0" sz="1800" spc="-55" b="1" i="1">
                <a:latin typeface="Times New Roman"/>
                <a:cs typeface="Times New Roman"/>
              </a:rPr>
              <a:t> </a:t>
            </a:r>
            <a:r>
              <a:rPr dirty="0" sz="1800" b="1" i="1">
                <a:latin typeface="Times New Roman"/>
                <a:cs typeface="Times New Roman"/>
              </a:rPr>
              <a:t>sativa</a:t>
            </a:r>
            <a:r>
              <a:rPr dirty="0" sz="1800" b="1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6553200" y="4928615"/>
              <a:ext cx="2438400" cy="1752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21450" y="4896865"/>
              <a:ext cx="2501900" cy="1816100"/>
            </a:xfrm>
            <a:custGeom>
              <a:avLst/>
              <a:gdLst/>
              <a:ahLst/>
              <a:cxnLst/>
              <a:rect l="l" t="t" r="r" b="b"/>
              <a:pathLst>
                <a:path w="2501900" h="1816100">
                  <a:moveTo>
                    <a:pt x="0" y="1816099"/>
                  </a:moveTo>
                  <a:lnTo>
                    <a:pt x="2501900" y="1816099"/>
                  </a:lnTo>
                  <a:lnTo>
                    <a:pt x="2501900" y="0"/>
                  </a:lnTo>
                  <a:lnTo>
                    <a:pt x="0" y="0"/>
                  </a:lnTo>
                  <a:lnTo>
                    <a:pt x="0" y="1816099"/>
                  </a:lnTo>
                  <a:close/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399" y="2743200"/>
              <a:ext cx="2514600" cy="1905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0649" y="2711450"/>
              <a:ext cx="2578100" cy="1968500"/>
            </a:xfrm>
            <a:custGeom>
              <a:avLst/>
              <a:gdLst/>
              <a:ahLst/>
              <a:cxnLst/>
              <a:rect l="l" t="t" r="r" b="b"/>
              <a:pathLst>
                <a:path w="2578100" h="1968500">
                  <a:moveTo>
                    <a:pt x="0" y="1968500"/>
                  </a:moveTo>
                  <a:lnTo>
                    <a:pt x="2578100" y="1968500"/>
                  </a:lnTo>
                  <a:lnTo>
                    <a:pt x="2578100" y="0"/>
                  </a:lnTo>
                  <a:lnTo>
                    <a:pt x="0" y="0"/>
                  </a:lnTo>
                  <a:lnTo>
                    <a:pt x="0" y="1968500"/>
                  </a:lnTo>
                  <a:close/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399" y="4800600"/>
              <a:ext cx="2514600" cy="1905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0649" y="4768848"/>
              <a:ext cx="2578100" cy="1968500"/>
            </a:xfrm>
            <a:custGeom>
              <a:avLst/>
              <a:gdLst/>
              <a:ahLst/>
              <a:cxnLst/>
              <a:rect l="l" t="t" r="r" b="b"/>
              <a:pathLst>
                <a:path w="2578100" h="1968500">
                  <a:moveTo>
                    <a:pt x="0" y="1968499"/>
                  </a:moveTo>
                  <a:lnTo>
                    <a:pt x="2578100" y="1968499"/>
                  </a:lnTo>
                  <a:lnTo>
                    <a:pt x="2578100" y="0"/>
                  </a:lnTo>
                  <a:lnTo>
                    <a:pt x="0" y="0"/>
                  </a:lnTo>
                  <a:lnTo>
                    <a:pt x="0" y="1968499"/>
                  </a:lnTo>
                  <a:close/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19400" y="838200"/>
              <a:ext cx="3581400" cy="5867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87650" y="806448"/>
              <a:ext cx="3644900" cy="5930900"/>
            </a:xfrm>
            <a:custGeom>
              <a:avLst/>
              <a:gdLst/>
              <a:ahLst/>
              <a:cxnLst/>
              <a:rect l="l" t="t" r="r" b="b"/>
              <a:pathLst>
                <a:path w="3644900" h="5930900">
                  <a:moveTo>
                    <a:pt x="0" y="5930900"/>
                  </a:moveTo>
                  <a:lnTo>
                    <a:pt x="3644900" y="5930900"/>
                  </a:lnTo>
                  <a:lnTo>
                    <a:pt x="3644900" y="0"/>
                  </a:lnTo>
                  <a:lnTo>
                    <a:pt x="0" y="0"/>
                  </a:lnTo>
                  <a:lnTo>
                    <a:pt x="0" y="5930900"/>
                  </a:lnTo>
                  <a:close/>
                </a:path>
              </a:pathLst>
            </a:custGeom>
            <a:ln w="635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223897" y="23875"/>
            <a:ext cx="4695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7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82292" y="328371"/>
            <a:ext cx="597916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FF0000"/>
                </a:solidFill>
              </a:rPr>
              <a:t>Chapter 1 </a:t>
            </a:r>
            <a:r>
              <a:rPr dirty="0" sz="2000"/>
              <a:t>Asexual and Sexual </a:t>
            </a:r>
            <a:r>
              <a:rPr dirty="0" sz="2000" spc="-5"/>
              <a:t>Reproduction </a:t>
            </a:r>
            <a:r>
              <a:rPr dirty="0" sz="2000"/>
              <a:t>in</a:t>
            </a:r>
            <a:r>
              <a:rPr dirty="0" sz="2000" spc="-260"/>
              <a:t> </a:t>
            </a:r>
            <a:r>
              <a:rPr dirty="0" sz="2000"/>
              <a:t>Plants</a:t>
            </a:r>
            <a:endParaRPr sz="2000"/>
          </a:p>
        </p:txBody>
      </p:sp>
      <p:grpSp>
        <p:nvGrpSpPr>
          <p:cNvPr id="15" name="object 15"/>
          <p:cNvGrpSpPr/>
          <p:nvPr/>
        </p:nvGrpSpPr>
        <p:grpSpPr>
          <a:xfrm>
            <a:off x="6502400" y="787400"/>
            <a:ext cx="2540000" cy="4064000"/>
            <a:chOff x="6502400" y="787400"/>
            <a:chExt cx="2540000" cy="4064000"/>
          </a:xfrm>
        </p:grpSpPr>
        <p:sp>
          <p:nvSpPr>
            <p:cNvPr id="16" name="object 16"/>
            <p:cNvSpPr/>
            <p:nvPr/>
          </p:nvSpPr>
          <p:spPr>
            <a:xfrm>
              <a:off x="6553200" y="838200"/>
              <a:ext cx="2438400" cy="1905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527800" y="812800"/>
              <a:ext cx="2489200" cy="1955800"/>
            </a:xfrm>
            <a:custGeom>
              <a:avLst/>
              <a:gdLst/>
              <a:ahLst/>
              <a:cxnLst/>
              <a:rect l="l" t="t" r="r" b="b"/>
              <a:pathLst>
                <a:path w="2489200" h="1955800">
                  <a:moveTo>
                    <a:pt x="0" y="1955800"/>
                  </a:moveTo>
                  <a:lnTo>
                    <a:pt x="2489200" y="1955800"/>
                  </a:lnTo>
                  <a:lnTo>
                    <a:pt x="2489200" y="0"/>
                  </a:lnTo>
                  <a:lnTo>
                    <a:pt x="0" y="0"/>
                  </a:lnTo>
                  <a:lnTo>
                    <a:pt x="0" y="1955800"/>
                  </a:lnTo>
                  <a:close/>
                </a:path>
              </a:pathLst>
            </a:custGeom>
            <a:ln w="508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553200" y="2895600"/>
              <a:ext cx="2438400" cy="1905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527800" y="2870200"/>
              <a:ext cx="2489200" cy="1955800"/>
            </a:xfrm>
            <a:custGeom>
              <a:avLst/>
              <a:gdLst/>
              <a:ahLst/>
              <a:cxnLst/>
              <a:rect l="l" t="t" r="r" b="b"/>
              <a:pathLst>
                <a:path w="2489200" h="1955800">
                  <a:moveTo>
                    <a:pt x="0" y="1955800"/>
                  </a:moveTo>
                  <a:lnTo>
                    <a:pt x="2489200" y="1955800"/>
                  </a:lnTo>
                  <a:lnTo>
                    <a:pt x="2489200" y="0"/>
                  </a:lnTo>
                  <a:lnTo>
                    <a:pt x="0" y="0"/>
                  </a:lnTo>
                  <a:lnTo>
                    <a:pt x="0" y="1955800"/>
                  </a:lnTo>
                  <a:close/>
                </a:path>
              </a:pathLst>
            </a:custGeom>
            <a:ln w="508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8739" y="1161034"/>
            <a:ext cx="153860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0000"/>
                </a:solidFill>
                <a:latin typeface="Times New Roman"/>
                <a:cs typeface="Times New Roman"/>
              </a:rPr>
              <a:t>Do </a:t>
            </a:r>
            <a:r>
              <a:rPr dirty="0" sz="3600" spc="-135" b="1">
                <a:solidFill>
                  <a:srgbClr val="FF0000"/>
                </a:solidFill>
                <a:latin typeface="Times New Roman"/>
                <a:cs typeface="Times New Roman"/>
              </a:rPr>
              <a:t>You 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Know</a:t>
            </a:r>
            <a:r>
              <a:rPr dirty="0" sz="3600" spc="-9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4953000" y="1066800"/>
              <a:ext cx="3886200" cy="5486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40300" y="1054100"/>
              <a:ext cx="3911600" cy="5511800"/>
            </a:xfrm>
            <a:custGeom>
              <a:avLst/>
              <a:gdLst/>
              <a:ahLst/>
              <a:cxnLst/>
              <a:rect l="l" t="t" r="r" b="b"/>
              <a:pathLst>
                <a:path w="3911600" h="5511800">
                  <a:moveTo>
                    <a:pt x="0" y="5511800"/>
                  </a:moveTo>
                  <a:lnTo>
                    <a:pt x="3911600" y="5511800"/>
                  </a:lnTo>
                  <a:lnTo>
                    <a:pt x="3911600" y="0"/>
                  </a:lnTo>
                  <a:lnTo>
                    <a:pt x="0" y="0"/>
                  </a:lnTo>
                  <a:lnTo>
                    <a:pt x="0" y="55118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8600" y="1600200"/>
              <a:ext cx="4572000" cy="419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5900" y="1587500"/>
              <a:ext cx="4597400" cy="4216400"/>
            </a:xfrm>
            <a:custGeom>
              <a:avLst/>
              <a:gdLst/>
              <a:ahLst/>
              <a:cxnLst/>
              <a:rect l="l" t="t" r="r" b="b"/>
              <a:pathLst>
                <a:path w="4597400" h="4216400">
                  <a:moveTo>
                    <a:pt x="0" y="4216400"/>
                  </a:moveTo>
                  <a:lnTo>
                    <a:pt x="4597400" y="4216400"/>
                  </a:lnTo>
                  <a:lnTo>
                    <a:pt x="4597400" y="0"/>
                  </a:lnTo>
                  <a:lnTo>
                    <a:pt x="0" y="0"/>
                  </a:lnTo>
                  <a:lnTo>
                    <a:pt x="0" y="4216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144930" y="23875"/>
            <a:ext cx="6416675" cy="1169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36245">
              <a:lnSpc>
                <a:spcPct val="100000"/>
              </a:lnSpc>
              <a:spcBef>
                <a:spcPts val="100"/>
              </a:spcBef>
              <a:tabLst>
                <a:tab pos="1600835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4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 algn="ctr" marL="4368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Chapter 1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</a:t>
            </a:r>
            <a:r>
              <a:rPr dirty="0" sz="2000" spc="-5" b="1">
                <a:solidFill>
                  <a:srgbClr val="FBFBDF"/>
                </a:solidFill>
                <a:latin typeface="Times New Roman"/>
                <a:cs typeface="Times New Roman"/>
              </a:rPr>
              <a:t>Reproduction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2000" spc="-260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Post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Fertilization</a:t>
            </a:r>
            <a:r>
              <a:rPr dirty="0" sz="2000" spc="-5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Changes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461641" y="25400"/>
            <a:ext cx="4220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-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Chapter </a:t>
            </a:r>
            <a:r>
              <a:rPr dirty="0">
                <a:solidFill>
                  <a:srgbClr val="FF0000"/>
                </a:solidFill>
              </a:rPr>
              <a:t>1 </a:t>
            </a:r>
            <a:r>
              <a:rPr dirty="0" spc="-5"/>
              <a:t>Asexual and Sexual Reproduction </a:t>
            </a:r>
            <a:r>
              <a:rPr dirty="0"/>
              <a:t>in</a:t>
            </a:r>
            <a:r>
              <a:rPr dirty="0" spc="-95"/>
              <a:t> </a:t>
            </a:r>
            <a:r>
              <a:rPr dirty="0" spc="-5"/>
              <a:t>Plants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134100" y="1562100"/>
            <a:ext cx="2895600" cy="4495800"/>
            <a:chOff x="6134100" y="1562100"/>
            <a:chExt cx="2895600" cy="4495800"/>
          </a:xfrm>
        </p:grpSpPr>
        <p:sp>
          <p:nvSpPr>
            <p:cNvPr id="8" name="object 8"/>
            <p:cNvSpPr/>
            <p:nvPr/>
          </p:nvSpPr>
          <p:spPr>
            <a:xfrm>
              <a:off x="6172200" y="1600200"/>
              <a:ext cx="2819400" cy="441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153150" y="1581150"/>
              <a:ext cx="2857500" cy="4457700"/>
            </a:xfrm>
            <a:custGeom>
              <a:avLst/>
              <a:gdLst/>
              <a:ahLst/>
              <a:cxnLst/>
              <a:rect l="l" t="t" r="r" b="b"/>
              <a:pathLst>
                <a:path w="2857500" h="4457700">
                  <a:moveTo>
                    <a:pt x="0" y="4457700"/>
                  </a:moveTo>
                  <a:lnTo>
                    <a:pt x="2857500" y="4457700"/>
                  </a:lnTo>
                  <a:lnTo>
                    <a:pt x="2857500" y="0"/>
                  </a:lnTo>
                  <a:lnTo>
                    <a:pt x="0" y="0"/>
                  </a:lnTo>
                  <a:lnTo>
                    <a:pt x="0" y="445770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97637" y="935481"/>
            <a:ext cx="16243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72328"/>
                </a:solidFill>
                <a:latin typeface="Times New Roman"/>
                <a:cs typeface="Times New Roman"/>
              </a:rPr>
              <a:t>Objectives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37" y="1575133"/>
            <a:ext cx="6043295" cy="3866515"/>
          </a:xfrm>
          <a:prstGeom prst="rect">
            <a:avLst/>
          </a:prstGeom>
        </p:spPr>
        <p:txBody>
          <a:bodyPr wrap="square" lIns="0" tIns="118745" rIns="0" bIns="0" rtlCol="0" vert="horz">
            <a:spAutoFit/>
          </a:bodyPr>
          <a:lstStyle/>
          <a:p>
            <a:pPr marL="154940" indent="-142875">
              <a:lnSpc>
                <a:spcPct val="100000"/>
              </a:lnSpc>
              <a:spcBef>
                <a:spcPts val="935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History of the</a:t>
            </a:r>
            <a:r>
              <a:rPr dirty="0" sz="1400" spc="-5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subject.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Recent information in the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relevant</a:t>
            </a:r>
            <a:r>
              <a:rPr dirty="0" sz="1400" spc="-13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field.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Information on plant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reproduction </a:t>
            </a:r>
            <a:r>
              <a:rPr dirty="0" sz="1400" spc="5" b="1">
                <a:solidFill>
                  <a:srgbClr val="C00000"/>
                </a:solidFill>
                <a:latin typeface="Times New Roman"/>
                <a:cs typeface="Times New Roman"/>
              </a:rPr>
              <a:t>with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interdisciplinary</a:t>
            </a:r>
            <a:r>
              <a:rPr dirty="0" sz="1400" spc="-2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approach.</a:t>
            </a:r>
            <a:endParaRPr sz="1400">
              <a:latin typeface="Times New Roman"/>
              <a:cs typeface="Times New Roman"/>
            </a:endParaRPr>
          </a:p>
          <a:p>
            <a:pPr marL="144780" marR="5080" indent="-132715">
              <a:lnSpc>
                <a:spcPct val="150000"/>
              </a:lnSpc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Significance of plant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reproduction </a:t>
            </a:r>
            <a:r>
              <a:rPr dirty="0" sz="1400" spc="5" b="1">
                <a:solidFill>
                  <a:srgbClr val="C00000"/>
                </a:solidFill>
                <a:latin typeface="Times New Roman"/>
                <a:cs typeface="Times New Roman"/>
              </a:rPr>
              <a:t>with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reference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to existence and</a:t>
            </a:r>
            <a:r>
              <a:rPr dirty="0" sz="1400" spc="-2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functioning  of other life</a:t>
            </a:r>
            <a:r>
              <a:rPr dirty="0" sz="1400" spc="-7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forms.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Opportunity for Discovery</a:t>
            </a:r>
            <a:r>
              <a:rPr dirty="0" sz="1400" spc="-11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learning.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The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skill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of observation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through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the dissection and drawing</a:t>
            </a:r>
            <a:r>
              <a:rPr dirty="0" sz="1400" spc="-229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98120" indent="-186055">
              <a:lnSpc>
                <a:spcPct val="100000"/>
              </a:lnSpc>
              <a:spcBef>
                <a:spcPts val="844"/>
              </a:spcBef>
              <a:buSzPct val="92857"/>
              <a:buFont typeface="Wingdings"/>
              <a:buChar char=""/>
              <a:tabLst>
                <a:tab pos="198755" algn="l"/>
              </a:tabLst>
            </a:pP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Impart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Scientific</a:t>
            </a:r>
            <a:r>
              <a:rPr dirty="0" sz="1400" spc="-4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Times New Roman"/>
                <a:cs typeface="Times New Roman"/>
              </a:rPr>
              <a:t>temper.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Build confidence to face the challenges in the</a:t>
            </a:r>
            <a:r>
              <a:rPr dirty="0" sz="1400" spc="-1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C00000"/>
                </a:solidFill>
                <a:latin typeface="Times New Roman"/>
                <a:cs typeface="Times New Roman"/>
              </a:rPr>
              <a:t>society.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spc="-70" b="1">
                <a:solidFill>
                  <a:srgbClr val="C00000"/>
                </a:solidFill>
                <a:latin typeface="Times New Roman"/>
                <a:cs typeface="Times New Roman"/>
              </a:rPr>
              <a:t>To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develop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resource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materials to facilitate</a:t>
            </a:r>
            <a:r>
              <a:rPr dirty="0" sz="1400" spc="-5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learning.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b="1">
                <a:solidFill>
                  <a:srgbClr val="C00000"/>
                </a:solidFill>
                <a:latin typeface="Times New Roman"/>
                <a:cs typeface="Times New Roman"/>
              </a:rPr>
              <a:t>Opportunity for competitive</a:t>
            </a:r>
            <a:r>
              <a:rPr dirty="0" sz="1400" spc="-13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exams.</a:t>
            </a:r>
            <a:endParaRPr sz="1400">
              <a:latin typeface="Times New Roman"/>
              <a:cs typeface="Times New Roman"/>
            </a:endParaRPr>
          </a:p>
          <a:p>
            <a:pPr marL="154940" indent="-142875">
              <a:lnSpc>
                <a:spcPct val="100000"/>
              </a:lnSpc>
              <a:spcBef>
                <a:spcPts val="840"/>
              </a:spcBef>
              <a:buSzPct val="92857"/>
              <a:buFont typeface="Wingdings"/>
              <a:buChar char=""/>
              <a:tabLst>
                <a:tab pos="155575" algn="l"/>
              </a:tabLst>
            </a:pPr>
            <a:r>
              <a:rPr dirty="0" sz="1400" spc="-5" b="1">
                <a:solidFill>
                  <a:srgbClr val="C00000"/>
                </a:solidFill>
                <a:latin typeface="Times New Roman"/>
                <a:cs typeface="Times New Roman"/>
              </a:rPr>
              <a:t>Entrepreneurship.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1524000" y="1066800"/>
              <a:ext cx="5867400" cy="533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11300" y="1054100"/>
              <a:ext cx="5892800" cy="5359400"/>
            </a:xfrm>
            <a:custGeom>
              <a:avLst/>
              <a:gdLst/>
              <a:ahLst/>
              <a:cxnLst/>
              <a:rect l="l" t="t" r="r" b="b"/>
              <a:pathLst>
                <a:path w="5892800" h="5359400">
                  <a:moveTo>
                    <a:pt x="0" y="5359400"/>
                  </a:moveTo>
                  <a:lnTo>
                    <a:pt x="5892800" y="5359400"/>
                  </a:lnTo>
                  <a:lnTo>
                    <a:pt x="5892800" y="0"/>
                  </a:lnTo>
                  <a:lnTo>
                    <a:pt x="0" y="0"/>
                  </a:lnTo>
                  <a:lnTo>
                    <a:pt x="0" y="5359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82292" y="23875"/>
            <a:ext cx="597916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4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Chapter 1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</a:t>
            </a:r>
            <a:r>
              <a:rPr dirty="0" sz="2000" spc="-5" b="1">
                <a:solidFill>
                  <a:srgbClr val="FBFBDF"/>
                </a:solidFill>
                <a:latin typeface="Times New Roman"/>
                <a:cs typeface="Times New Roman"/>
              </a:rPr>
              <a:t>Reproduction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2000" spc="-260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59875" cy="6873875"/>
            <a:chOff x="-15113" y="0"/>
            <a:chExt cx="9159875" cy="6873875"/>
          </a:xfrm>
        </p:grpSpPr>
        <p:sp>
          <p:nvSpPr>
            <p:cNvPr id="3" name="object 3"/>
            <p:cNvSpPr/>
            <p:nvPr/>
          </p:nvSpPr>
          <p:spPr>
            <a:xfrm>
              <a:off x="761" y="0"/>
              <a:ext cx="9143365" cy="354330"/>
            </a:xfrm>
            <a:custGeom>
              <a:avLst/>
              <a:gdLst/>
              <a:ahLst/>
              <a:cxnLst/>
              <a:rect l="l" t="t" r="r" b="b"/>
              <a:pathLst>
                <a:path w="9143365" h="354330">
                  <a:moveTo>
                    <a:pt x="0" y="354329"/>
                  </a:moveTo>
                  <a:lnTo>
                    <a:pt x="9143238" y="354329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354329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338454"/>
              <a:ext cx="9143365" cy="31750"/>
            </a:xfrm>
            <a:custGeom>
              <a:avLst/>
              <a:gdLst/>
              <a:ahLst/>
              <a:cxnLst/>
              <a:rect l="l" t="t" r="r" b="b"/>
              <a:pathLst>
                <a:path w="9143365" h="31750">
                  <a:moveTo>
                    <a:pt x="0" y="31750"/>
                  </a:moveTo>
                  <a:lnTo>
                    <a:pt x="9143238" y="31750"/>
                  </a:lnTo>
                  <a:lnTo>
                    <a:pt x="9143238" y="0"/>
                  </a:lnTo>
                  <a:lnTo>
                    <a:pt x="0" y="0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rgbClr val="47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0"/>
              <a:ext cx="0" cy="354330"/>
            </a:xfrm>
            <a:custGeom>
              <a:avLst/>
              <a:gdLst/>
              <a:ahLst/>
              <a:cxnLst/>
              <a:rect l="l" t="t" r="r" b="b"/>
              <a:pathLst>
                <a:path w="0" h="354330">
                  <a:moveTo>
                    <a:pt x="0" y="0"/>
                  </a:moveTo>
                  <a:lnTo>
                    <a:pt x="0" y="354329"/>
                  </a:lnTo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82292" y="0"/>
            <a:ext cx="59785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Chapter 1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</a:t>
            </a:r>
            <a:r>
              <a:rPr dirty="0" sz="2000" spc="-5" b="1">
                <a:solidFill>
                  <a:srgbClr val="FBFBDF"/>
                </a:solidFill>
                <a:latin typeface="Times New Roman"/>
                <a:cs typeface="Times New Roman"/>
              </a:rPr>
              <a:t>Reproduction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2000" spc="-270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3200" y="1955800"/>
            <a:ext cx="8745220" cy="3860800"/>
            <a:chOff x="203200" y="1955800"/>
            <a:chExt cx="8745220" cy="3860800"/>
          </a:xfrm>
        </p:grpSpPr>
        <p:sp>
          <p:nvSpPr>
            <p:cNvPr id="8" name="object 8"/>
            <p:cNvSpPr/>
            <p:nvPr/>
          </p:nvSpPr>
          <p:spPr>
            <a:xfrm>
              <a:off x="228600" y="1981200"/>
              <a:ext cx="4876800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5900" y="1968500"/>
              <a:ext cx="4902200" cy="3759200"/>
            </a:xfrm>
            <a:custGeom>
              <a:avLst/>
              <a:gdLst/>
              <a:ahLst/>
              <a:cxnLst/>
              <a:rect l="l" t="t" r="r" b="b"/>
              <a:pathLst>
                <a:path w="4902200" h="3759200">
                  <a:moveTo>
                    <a:pt x="0" y="3759200"/>
                  </a:moveTo>
                  <a:lnTo>
                    <a:pt x="4902200" y="3759200"/>
                  </a:lnTo>
                  <a:lnTo>
                    <a:pt x="4902200" y="0"/>
                  </a:lnTo>
                  <a:lnTo>
                    <a:pt x="0" y="0"/>
                  </a:lnTo>
                  <a:lnTo>
                    <a:pt x="0" y="37592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10200" y="1981200"/>
              <a:ext cx="3512820" cy="3810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397500" y="1968500"/>
              <a:ext cx="3538220" cy="3835400"/>
            </a:xfrm>
            <a:custGeom>
              <a:avLst/>
              <a:gdLst/>
              <a:ahLst/>
              <a:cxnLst/>
              <a:rect l="l" t="t" r="r" b="b"/>
              <a:pathLst>
                <a:path w="3538220" h="3835400">
                  <a:moveTo>
                    <a:pt x="0" y="3835400"/>
                  </a:moveTo>
                  <a:lnTo>
                    <a:pt x="3538220" y="3835400"/>
                  </a:lnTo>
                  <a:lnTo>
                    <a:pt x="3538220" y="0"/>
                  </a:lnTo>
                  <a:lnTo>
                    <a:pt x="0" y="0"/>
                  </a:lnTo>
                  <a:lnTo>
                    <a:pt x="0" y="3835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479929" y="557530"/>
            <a:ext cx="105918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Ap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dirty="0" sz="2000" spc="5" b="1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ixis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48180" y="1167130"/>
            <a:ext cx="312547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7620" marR="5080" indent="-1265555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Recurrent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&amp;</a:t>
            </a:r>
            <a:r>
              <a:rPr dirty="0" sz="2000" spc="-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Non-Recurrent  types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30544" y="481330"/>
            <a:ext cx="160972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Polyembryony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914400" y="1295398"/>
              <a:ext cx="7620000" cy="54863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01700" y="1282698"/>
              <a:ext cx="7645400" cy="5511800"/>
            </a:xfrm>
            <a:custGeom>
              <a:avLst/>
              <a:gdLst/>
              <a:ahLst/>
              <a:cxnLst/>
              <a:rect l="l" t="t" r="r" b="b"/>
              <a:pathLst>
                <a:path w="7645400" h="5511800">
                  <a:moveTo>
                    <a:pt x="0" y="5511800"/>
                  </a:moveTo>
                  <a:lnTo>
                    <a:pt x="7645400" y="5511800"/>
                  </a:lnTo>
                  <a:lnTo>
                    <a:pt x="7645400" y="0"/>
                  </a:lnTo>
                  <a:lnTo>
                    <a:pt x="0" y="0"/>
                  </a:lnTo>
                  <a:lnTo>
                    <a:pt x="0" y="55118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23897" y="23875"/>
            <a:ext cx="46951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72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7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Chapter 1 </a:t>
            </a:r>
            <a:r>
              <a:rPr dirty="0"/>
              <a:t>Asexual and Sexual </a:t>
            </a:r>
            <a:r>
              <a:rPr dirty="0" spc="-5"/>
              <a:t>Reproduction </a:t>
            </a:r>
            <a:r>
              <a:rPr dirty="0"/>
              <a:t>in</a:t>
            </a:r>
            <a:r>
              <a:rPr dirty="0" spc="-260"/>
              <a:t> </a:t>
            </a:r>
            <a:r>
              <a:rPr dirty="0"/>
              <a:t>Plants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58817" y="784605"/>
            <a:ext cx="13131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Summary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863853"/>
            <a:ext cx="8106409" cy="5173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40"/>
              </a:lnSpc>
              <a:spcBef>
                <a:spcPts val="100"/>
              </a:spcBef>
            </a:pPr>
            <a:r>
              <a:rPr dirty="0" sz="1800" b="1">
                <a:solidFill>
                  <a:srgbClr val="C00000"/>
                </a:solidFill>
                <a:latin typeface="Times New Roman"/>
                <a:cs typeface="Times New Roman"/>
              </a:rPr>
              <a:t>Outcomes:</a:t>
            </a:r>
            <a:endParaRPr sz="1800">
              <a:latin typeface="Times New Roman"/>
              <a:cs typeface="Times New Roman"/>
            </a:endParaRPr>
          </a:p>
          <a:p>
            <a:pPr marL="83820" indent="-71755">
              <a:lnSpc>
                <a:spcPts val="19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85" b="1">
                <a:latin typeface="Georgia"/>
                <a:cs typeface="Georgia"/>
              </a:rPr>
              <a:t>Recognise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70" b="1">
                <a:latin typeface="Georgia"/>
                <a:cs typeface="Georgia"/>
              </a:rPr>
              <a:t>contribution </a:t>
            </a:r>
            <a:r>
              <a:rPr dirty="0" sz="1600" spc="-65" b="1">
                <a:latin typeface="Georgia"/>
                <a:cs typeface="Georgia"/>
              </a:rPr>
              <a:t>of </a:t>
            </a:r>
            <a:r>
              <a:rPr dirty="0" sz="1600" spc="-70" b="1">
                <a:latin typeface="Georgia"/>
                <a:cs typeface="Georgia"/>
              </a:rPr>
              <a:t>eminent </a:t>
            </a:r>
            <a:r>
              <a:rPr dirty="0" sz="1600" spc="-75" b="1">
                <a:latin typeface="Georgia"/>
                <a:cs typeface="Georgia"/>
              </a:rPr>
              <a:t>Botanists </a:t>
            </a:r>
            <a:r>
              <a:rPr dirty="0" sz="1600" spc="-105" b="1">
                <a:latin typeface="Georgia"/>
                <a:cs typeface="Georgia"/>
              </a:rPr>
              <a:t>towards</a:t>
            </a:r>
            <a:r>
              <a:rPr dirty="0" sz="1600" spc="35" b="1">
                <a:latin typeface="Georgia"/>
                <a:cs typeface="Georgia"/>
              </a:rPr>
              <a:t> </a:t>
            </a:r>
            <a:r>
              <a:rPr dirty="0" sz="1600" spc="-85" b="1">
                <a:latin typeface="Georgia"/>
                <a:cs typeface="Georgia"/>
              </a:rPr>
              <a:t>reproduction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70" b="1">
                <a:latin typeface="Georgia"/>
                <a:cs typeface="Georgia"/>
              </a:rPr>
              <a:t>Differentiate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90" b="1">
                <a:latin typeface="Georgia"/>
                <a:cs typeface="Georgia"/>
              </a:rPr>
              <a:t>parts </a:t>
            </a:r>
            <a:r>
              <a:rPr dirty="0" sz="1600" spc="-65" b="1">
                <a:latin typeface="Georgia"/>
                <a:cs typeface="Georgia"/>
              </a:rPr>
              <a:t>of </a:t>
            </a:r>
            <a:r>
              <a:rPr dirty="0" sz="1600" spc="-100" b="1">
                <a:latin typeface="Georgia"/>
                <a:cs typeface="Georgia"/>
              </a:rPr>
              <a:t>a</a:t>
            </a:r>
            <a:r>
              <a:rPr dirty="0" sz="1600" spc="-25" b="1">
                <a:latin typeface="Georgia"/>
                <a:cs typeface="Georgia"/>
              </a:rPr>
              <a:t> </a:t>
            </a:r>
            <a:r>
              <a:rPr dirty="0" sz="1600" spc="-100" b="1">
                <a:latin typeface="Georgia"/>
                <a:cs typeface="Georgia"/>
              </a:rPr>
              <a:t>flower.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130" b="1">
                <a:latin typeface="Georgia"/>
                <a:cs typeface="Georgia"/>
              </a:rPr>
              <a:t>Trace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75" b="1">
                <a:latin typeface="Georgia"/>
                <a:cs typeface="Georgia"/>
              </a:rPr>
              <a:t>steps </a:t>
            </a:r>
            <a:r>
              <a:rPr dirty="0" sz="1600" spc="-80" b="1">
                <a:latin typeface="Georgia"/>
                <a:cs typeface="Georgia"/>
              </a:rPr>
              <a:t>involved </a:t>
            </a:r>
            <a:r>
              <a:rPr dirty="0" sz="1600" spc="-60" b="1">
                <a:latin typeface="Georgia"/>
                <a:cs typeface="Georgia"/>
              </a:rPr>
              <a:t>in </a:t>
            </a:r>
            <a:r>
              <a:rPr dirty="0" sz="1600" spc="-90" b="1">
                <a:latin typeface="Georgia"/>
                <a:cs typeface="Georgia"/>
              </a:rPr>
              <a:t>Microsporogenesis </a:t>
            </a:r>
            <a:r>
              <a:rPr dirty="0" sz="1600" spc="-85" b="1">
                <a:latin typeface="Georgia"/>
                <a:cs typeface="Georgia"/>
              </a:rPr>
              <a:t>and</a:t>
            </a:r>
            <a:r>
              <a:rPr dirty="0" sz="1600" spc="155" b="1">
                <a:latin typeface="Georgia"/>
                <a:cs typeface="Georgia"/>
              </a:rPr>
              <a:t> </a:t>
            </a:r>
            <a:r>
              <a:rPr dirty="0" sz="1600" spc="-85" b="1">
                <a:latin typeface="Georgia"/>
                <a:cs typeface="Georgia"/>
              </a:rPr>
              <a:t>Megasporogenensis.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105" b="1">
                <a:latin typeface="Georgia"/>
                <a:cs typeface="Georgia"/>
              </a:rPr>
              <a:t>Compare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65" b="1">
                <a:latin typeface="Georgia"/>
                <a:cs typeface="Georgia"/>
              </a:rPr>
              <a:t>types of </a:t>
            </a:r>
            <a:r>
              <a:rPr dirty="0" sz="1600" spc="-60" b="1">
                <a:latin typeface="Georgia"/>
                <a:cs typeface="Georgia"/>
              </a:rPr>
              <a:t>pollination </a:t>
            </a:r>
            <a:r>
              <a:rPr dirty="0" sz="1600" spc="-90" b="1">
                <a:latin typeface="Georgia"/>
                <a:cs typeface="Georgia"/>
              </a:rPr>
              <a:t>and </a:t>
            </a:r>
            <a:r>
              <a:rPr dirty="0" sz="1600" spc="-85" b="1">
                <a:latin typeface="Georgia"/>
                <a:cs typeface="Georgia"/>
              </a:rPr>
              <a:t>appreciate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85" b="1">
                <a:latin typeface="Georgia"/>
                <a:cs typeface="Georgia"/>
              </a:rPr>
              <a:t>importance </a:t>
            </a:r>
            <a:r>
              <a:rPr dirty="0" sz="1600" spc="-65" b="1">
                <a:latin typeface="Georgia"/>
                <a:cs typeface="Georgia"/>
              </a:rPr>
              <a:t>of</a:t>
            </a:r>
            <a:r>
              <a:rPr dirty="0" sz="1600" spc="-50" b="1">
                <a:latin typeface="Georgia"/>
                <a:cs typeface="Georgia"/>
              </a:rPr>
              <a:t> </a:t>
            </a:r>
            <a:r>
              <a:rPr dirty="0" sz="1600" spc="-55" b="1">
                <a:latin typeface="Georgia"/>
                <a:cs typeface="Georgia"/>
              </a:rPr>
              <a:t>this </a:t>
            </a:r>
            <a:r>
              <a:rPr dirty="0" sz="1600" spc="-90" b="1">
                <a:latin typeface="Georgia"/>
                <a:cs typeface="Georgia"/>
              </a:rPr>
              <a:t>mechanism.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90" b="1">
                <a:latin typeface="Georgia"/>
                <a:cs typeface="Georgia"/>
              </a:rPr>
              <a:t>Promote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70" b="1">
                <a:latin typeface="Georgia"/>
                <a:cs typeface="Georgia"/>
              </a:rPr>
              <a:t>need </a:t>
            </a:r>
            <a:r>
              <a:rPr dirty="0" sz="1600" spc="-95" b="1">
                <a:latin typeface="Georgia"/>
                <a:cs typeface="Georgia"/>
              </a:rPr>
              <a:t>for </a:t>
            </a:r>
            <a:r>
              <a:rPr dirty="0" sz="1600" spc="-55" b="1">
                <a:latin typeface="Georgia"/>
                <a:cs typeface="Georgia"/>
              </a:rPr>
              <a:t>holistic </a:t>
            </a:r>
            <a:r>
              <a:rPr dirty="0" sz="1600" spc="-95" b="1">
                <a:latin typeface="Georgia"/>
                <a:cs typeface="Georgia"/>
              </a:rPr>
              <a:t>approach </a:t>
            </a:r>
            <a:r>
              <a:rPr dirty="0" sz="1600" spc="-55" b="1">
                <a:latin typeface="Georgia"/>
                <a:cs typeface="Georgia"/>
              </a:rPr>
              <a:t>to </a:t>
            </a:r>
            <a:r>
              <a:rPr dirty="0" sz="1600" spc="-90" b="1">
                <a:latin typeface="Georgia"/>
                <a:cs typeface="Georgia"/>
              </a:rPr>
              <a:t>conserve </a:t>
            </a:r>
            <a:r>
              <a:rPr dirty="0" sz="1600" spc="-70" b="1">
                <a:latin typeface="Georgia"/>
                <a:cs typeface="Georgia"/>
              </a:rPr>
              <a:t>plants </a:t>
            </a:r>
            <a:r>
              <a:rPr dirty="0" sz="1600" spc="-90" b="1">
                <a:latin typeface="Georgia"/>
                <a:cs typeface="Georgia"/>
              </a:rPr>
              <a:t>and</a:t>
            </a:r>
            <a:r>
              <a:rPr dirty="0" sz="1600" spc="114" b="1">
                <a:latin typeface="Georgia"/>
                <a:cs typeface="Georgia"/>
              </a:rPr>
              <a:t> </a:t>
            </a:r>
            <a:r>
              <a:rPr dirty="0" sz="1600" spc="-85" b="1">
                <a:latin typeface="Georgia"/>
                <a:cs typeface="Georgia"/>
              </a:rPr>
              <a:t>animals.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spcBef>
                <a:spcPts val="5"/>
              </a:spcBef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90" b="1">
                <a:latin typeface="Georgia"/>
                <a:cs typeface="Georgia"/>
              </a:rPr>
              <a:t>Appreciate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65" b="1">
                <a:latin typeface="Georgia"/>
                <a:cs typeface="Georgia"/>
              </a:rPr>
              <a:t>modification </a:t>
            </a:r>
            <a:r>
              <a:rPr dirty="0" sz="1600" spc="-80" b="1">
                <a:latin typeface="Georgia"/>
                <a:cs typeface="Georgia"/>
              </a:rPr>
              <a:t>found </a:t>
            </a:r>
            <a:r>
              <a:rPr dirty="0" sz="1600" spc="-60" b="1">
                <a:latin typeface="Georgia"/>
                <a:cs typeface="Georgia"/>
              </a:rPr>
              <a:t>in </a:t>
            </a:r>
            <a:r>
              <a:rPr dirty="0" sz="1600" spc="-70" b="1">
                <a:latin typeface="Georgia"/>
                <a:cs typeface="Georgia"/>
              </a:rPr>
              <a:t>plants </a:t>
            </a:r>
            <a:r>
              <a:rPr dirty="0" sz="1600" spc="-50" b="1">
                <a:latin typeface="Georgia"/>
                <a:cs typeface="Georgia"/>
              </a:rPr>
              <a:t>to </a:t>
            </a:r>
            <a:r>
              <a:rPr dirty="0" sz="1600" spc="-90" b="1">
                <a:latin typeface="Georgia"/>
                <a:cs typeface="Georgia"/>
              </a:rPr>
              <a:t>ensure</a:t>
            </a:r>
            <a:r>
              <a:rPr dirty="0" sz="1600" spc="25" b="1">
                <a:latin typeface="Georgia"/>
                <a:cs typeface="Georgia"/>
              </a:rPr>
              <a:t> </a:t>
            </a:r>
            <a:r>
              <a:rPr dirty="0" sz="1600" spc="-60" b="1">
                <a:latin typeface="Georgia"/>
                <a:cs typeface="Georgia"/>
              </a:rPr>
              <a:t>pollination.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90" b="1">
                <a:latin typeface="Georgia"/>
                <a:cs typeface="Georgia"/>
              </a:rPr>
              <a:t>Promote discovery </a:t>
            </a:r>
            <a:r>
              <a:rPr dirty="0" sz="1600" spc="-75" b="1">
                <a:latin typeface="Georgia"/>
                <a:cs typeface="Georgia"/>
              </a:rPr>
              <a:t>learning </a:t>
            </a:r>
            <a:r>
              <a:rPr dirty="0" sz="1600" spc="-100" b="1">
                <a:latin typeface="Georgia"/>
                <a:cs typeface="Georgia"/>
              </a:rPr>
              <a:t>( </a:t>
            </a:r>
            <a:r>
              <a:rPr dirty="0" sz="1600" spc="-65" b="1">
                <a:latin typeface="Georgia"/>
                <a:cs typeface="Georgia"/>
              </a:rPr>
              <a:t>Co-evolution, </a:t>
            </a:r>
            <a:r>
              <a:rPr dirty="0" sz="1600" spc="-90" b="1">
                <a:latin typeface="Georgia"/>
                <a:cs typeface="Georgia"/>
              </a:rPr>
              <a:t>mimicry</a:t>
            </a:r>
            <a:r>
              <a:rPr dirty="0" sz="1600" spc="170" b="1">
                <a:latin typeface="Georgia"/>
                <a:cs typeface="Georgia"/>
              </a:rPr>
              <a:t> </a:t>
            </a:r>
            <a:r>
              <a:rPr dirty="0" sz="1600" spc="-75" b="1">
                <a:latin typeface="Georgia"/>
                <a:cs typeface="Georgia"/>
              </a:rPr>
              <a:t>etc.,)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105" b="1">
                <a:latin typeface="Georgia"/>
                <a:cs typeface="Georgia"/>
              </a:rPr>
              <a:t>Prepare </a:t>
            </a:r>
            <a:r>
              <a:rPr dirty="0" sz="1600" spc="-95" b="1">
                <a:latin typeface="Georgia"/>
                <a:cs typeface="Georgia"/>
              </a:rPr>
              <a:t>for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70" b="1">
                <a:latin typeface="Georgia"/>
                <a:cs typeface="Georgia"/>
              </a:rPr>
              <a:t>competitive</a:t>
            </a:r>
            <a:r>
              <a:rPr dirty="0" sz="1600" spc="-50" b="1">
                <a:latin typeface="Georgia"/>
                <a:cs typeface="Georgia"/>
              </a:rPr>
              <a:t> </a:t>
            </a:r>
            <a:r>
              <a:rPr dirty="0" sz="1600" spc="-80" b="1">
                <a:latin typeface="Georgia"/>
                <a:cs typeface="Georgia"/>
              </a:rPr>
              <a:t>examinations.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105" b="1">
                <a:latin typeface="Georgia"/>
                <a:cs typeface="Georgia"/>
              </a:rPr>
              <a:t>Acquire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45" b="1">
                <a:latin typeface="Georgia"/>
                <a:cs typeface="Georgia"/>
              </a:rPr>
              <a:t>skill </a:t>
            </a:r>
            <a:r>
              <a:rPr dirty="0" sz="1600" spc="-65" b="1">
                <a:latin typeface="Georgia"/>
                <a:cs typeface="Georgia"/>
              </a:rPr>
              <a:t>of </a:t>
            </a:r>
            <a:r>
              <a:rPr dirty="0" sz="1600" spc="-70" b="1">
                <a:latin typeface="Georgia"/>
                <a:cs typeface="Georgia"/>
              </a:rPr>
              <a:t>different </a:t>
            </a:r>
            <a:r>
              <a:rPr dirty="0" sz="1600" spc="-65" b="1">
                <a:latin typeface="Georgia"/>
                <a:cs typeface="Georgia"/>
              </a:rPr>
              <a:t>plant </a:t>
            </a:r>
            <a:r>
              <a:rPr dirty="0" sz="1600" spc="-80" b="1">
                <a:latin typeface="Georgia"/>
                <a:cs typeface="Georgia"/>
              </a:rPr>
              <a:t>propagation </a:t>
            </a:r>
            <a:r>
              <a:rPr dirty="0" sz="1600" spc="-70" b="1">
                <a:latin typeface="Georgia"/>
                <a:cs typeface="Georgia"/>
              </a:rPr>
              <a:t>technique </a:t>
            </a:r>
            <a:r>
              <a:rPr dirty="0" sz="1600" spc="-65" b="1">
                <a:latin typeface="Georgia"/>
                <a:cs typeface="Georgia"/>
              </a:rPr>
              <a:t>thus</a:t>
            </a:r>
            <a:r>
              <a:rPr dirty="0" sz="1600" spc="40" b="1">
                <a:latin typeface="Georgia"/>
                <a:cs typeface="Georgia"/>
              </a:rPr>
              <a:t> </a:t>
            </a:r>
            <a:r>
              <a:rPr dirty="0" sz="1600" spc="-65" b="1">
                <a:latin typeface="Georgia"/>
                <a:cs typeface="Georgia"/>
              </a:rPr>
              <a:t>developing</a:t>
            </a:r>
            <a:endParaRPr sz="1600">
              <a:latin typeface="Georgia"/>
              <a:cs typeface="Georgia"/>
            </a:endParaRPr>
          </a:p>
          <a:p>
            <a:pPr marL="105410">
              <a:lnSpc>
                <a:spcPct val="100000"/>
              </a:lnSpc>
              <a:spcBef>
                <a:spcPts val="5"/>
              </a:spcBef>
            </a:pPr>
            <a:r>
              <a:rPr dirty="0" sz="1600" spc="-85" b="1">
                <a:latin typeface="Georgia"/>
                <a:cs typeface="Georgia"/>
              </a:rPr>
              <a:t>entrepreneurship </a:t>
            </a:r>
            <a:r>
              <a:rPr dirty="0" sz="1600" spc="-120" b="1">
                <a:latin typeface="Georgia"/>
                <a:cs typeface="Georgia"/>
              </a:rPr>
              <a:t>(Nursery, </a:t>
            </a:r>
            <a:r>
              <a:rPr dirty="0" sz="1600" spc="-95" b="1">
                <a:latin typeface="Georgia"/>
                <a:cs typeface="Georgia"/>
              </a:rPr>
              <a:t>Bee </a:t>
            </a:r>
            <a:r>
              <a:rPr dirty="0" sz="1600" spc="-70" b="1">
                <a:latin typeface="Georgia"/>
                <a:cs typeface="Georgia"/>
              </a:rPr>
              <a:t>Pollen</a:t>
            </a:r>
            <a:r>
              <a:rPr dirty="0" sz="1600" spc="-150" b="1">
                <a:latin typeface="Georgia"/>
                <a:cs typeface="Georgia"/>
              </a:rPr>
              <a:t> </a:t>
            </a:r>
            <a:r>
              <a:rPr dirty="0" sz="1600" spc="-75" b="1">
                <a:latin typeface="Georgia"/>
                <a:cs typeface="Georgia"/>
              </a:rPr>
              <a:t>etc.,)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Georgia"/>
              <a:cs typeface="Georgia"/>
            </a:endParaRPr>
          </a:p>
          <a:p>
            <a:pPr marL="83820" indent="-71755">
              <a:lnSpc>
                <a:spcPct val="100000"/>
              </a:lnSpc>
              <a:buSzPct val="93750"/>
              <a:buFont typeface="Arial"/>
              <a:buChar char="•"/>
              <a:tabLst>
                <a:tab pos="84455" algn="l"/>
              </a:tabLst>
            </a:pPr>
            <a:r>
              <a:rPr dirty="0" sz="1600" spc="-105" b="1">
                <a:latin typeface="Georgia"/>
                <a:cs typeface="Georgia"/>
              </a:rPr>
              <a:t>Address </a:t>
            </a:r>
            <a:r>
              <a:rPr dirty="0" sz="1600" spc="-50" b="1">
                <a:latin typeface="Georgia"/>
                <a:cs typeface="Georgia"/>
              </a:rPr>
              <a:t>the </a:t>
            </a:r>
            <a:r>
              <a:rPr dirty="0" sz="1600" spc="-80" b="1">
                <a:latin typeface="Georgia"/>
                <a:cs typeface="Georgia"/>
              </a:rPr>
              <a:t>environmental </a:t>
            </a:r>
            <a:r>
              <a:rPr dirty="0" sz="1600" spc="-85" b="1">
                <a:latin typeface="Georgia"/>
                <a:cs typeface="Georgia"/>
              </a:rPr>
              <a:t>problem </a:t>
            </a:r>
            <a:r>
              <a:rPr dirty="0" sz="1600" spc="-100" b="1">
                <a:latin typeface="Georgia"/>
                <a:cs typeface="Georgia"/>
              </a:rPr>
              <a:t>( </a:t>
            </a:r>
            <a:r>
              <a:rPr dirty="0" sz="1600" spc="-5" b="1" i="1">
                <a:latin typeface="Times New Roman"/>
                <a:cs typeface="Times New Roman"/>
              </a:rPr>
              <a:t>Eichhornia </a:t>
            </a:r>
            <a:r>
              <a:rPr dirty="0" sz="1600" spc="-5">
                <a:latin typeface="Times New Roman"/>
                <a:cs typeface="Times New Roman"/>
              </a:rPr>
              <a:t>and Pollen </a:t>
            </a:r>
            <a:r>
              <a:rPr dirty="0" sz="1600" spc="-10">
                <a:latin typeface="Times New Roman"/>
                <a:cs typeface="Times New Roman"/>
              </a:rPr>
              <a:t>allergy</a:t>
            </a:r>
            <a:r>
              <a:rPr dirty="0" sz="1600" spc="280">
                <a:latin typeface="Times New Roman"/>
                <a:cs typeface="Times New Roman"/>
              </a:rPr>
              <a:t> </a:t>
            </a:r>
            <a:r>
              <a:rPr dirty="0" sz="1600" spc="-100" b="1">
                <a:latin typeface="Georgia"/>
                <a:cs typeface="Georgia"/>
              </a:rPr>
              <a:t>)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113" y="0"/>
            <a:ext cx="9175750" cy="739140"/>
            <a:chOff x="-15113" y="0"/>
            <a:chExt cx="9175750" cy="739140"/>
          </a:xfrm>
        </p:grpSpPr>
        <p:sp>
          <p:nvSpPr>
            <p:cNvPr id="4" name="object 4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82292" y="23875"/>
            <a:ext cx="5979160" cy="636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dirty="0" sz="2000">
                <a:solidFill>
                  <a:srgbClr val="FFFFFF"/>
                </a:solidFill>
              </a:rPr>
              <a:t>UNIT</a:t>
            </a:r>
            <a:r>
              <a:rPr dirty="0" sz="2000" spc="-85">
                <a:solidFill>
                  <a:srgbClr val="FFFFFF"/>
                </a:solidFill>
              </a:rPr>
              <a:t> </a:t>
            </a:r>
            <a:r>
              <a:rPr dirty="0" sz="2000">
                <a:solidFill>
                  <a:srgbClr val="FFFFFF"/>
                </a:solidFill>
              </a:rPr>
              <a:t>VI	</a:t>
            </a:r>
            <a:r>
              <a:rPr dirty="0" u="heavy" sz="2000">
                <a:uFill>
                  <a:solidFill>
                    <a:srgbClr val="FBFBDF"/>
                  </a:solidFill>
                </a:uFill>
              </a:rPr>
              <a:t>REPRODUCTION IN</a:t>
            </a:r>
            <a:r>
              <a:rPr dirty="0" u="heavy" sz="2000" spc="-40">
                <a:uFill>
                  <a:solidFill>
                    <a:srgbClr val="FBFBDF"/>
                  </a:solidFill>
                </a:uFill>
              </a:rPr>
              <a:t> </a:t>
            </a:r>
            <a:r>
              <a:rPr dirty="0" u="heavy" sz="2000">
                <a:uFill>
                  <a:solidFill>
                    <a:srgbClr val="FBFBDF"/>
                  </a:solidFill>
                </a:uFill>
              </a:rPr>
              <a:t>PLANTS</a:t>
            </a:r>
            <a:endParaRPr sz="20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0000"/>
                </a:solidFill>
              </a:rPr>
              <a:t>Chapter 1 </a:t>
            </a:r>
            <a:r>
              <a:rPr dirty="0" sz="2000"/>
              <a:t>Asexual and Sexual </a:t>
            </a:r>
            <a:r>
              <a:rPr dirty="0" sz="2000" spc="-5"/>
              <a:t>Reproduction </a:t>
            </a:r>
            <a:r>
              <a:rPr dirty="0" sz="2000"/>
              <a:t>in</a:t>
            </a:r>
            <a:r>
              <a:rPr dirty="0" sz="2000" spc="-260"/>
              <a:t> </a:t>
            </a:r>
            <a:r>
              <a:rPr dirty="0" sz="2000"/>
              <a:t>Plants</a:t>
            </a:r>
            <a:endParaRPr sz="2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91A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825" y="0"/>
            <a:ext cx="9145905" cy="6858000"/>
            <a:chOff x="-825" y="0"/>
            <a:chExt cx="9145905" cy="6858000"/>
          </a:xfrm>
        </p:grpSpPr>
        <p:sp>
          <p:nvSpPr>
            <p:cNvPr id="4" name="object 4"/>
            <p:cNvSpPr/>
            <p:nvPr/>
          </p:nvSpPr>
          <p:spPr>
            <a:xfrm>
              <a:off x="-825" y="0"/>
              <a:ext cx="9145587" cy="1028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743199" cy="198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666999" y="0"/>
              <a:ext cx="3352800" cy="1981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43599" y="0"/>
              <a:ext cx="3200400" cy="1981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1905000"/>
              <a:ext cx="2743199" cy="2209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4114798"/>
              <a:ext cx="2438399" cy="274319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781799" y="1981200"/>
              <a:ext cx="2362200" cy="22098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438399" y="4191000"/>
              <a:ext cx="6705600" cy="2400300"/>
            </a:xfrm>
            <a:custGeom>
              <a:avLst/>
              <a:gdLst/>
              <a:ahLst/>
              <a:cxnLst/>
              <a:rect l="l" t="t" r="r" b="b"/>
              <a:pathLst>
                <a:path w="6705600" h="2400300">
                  <a:moveTo>
                    <a:pt x="6705600" y="0"/>
                  </a:moveTo>
                  <a:lnTo>
                    <a:pt x="0" y="0"/>
                  </a:lnTo>
                  <a:lnTo>
                    <a:pt x="0" y="2400300"/>
                  </a:lnTo>
                  <a:lnTo>
                    <a:pt x="6705600" y="2400300"/>
                  </a:lnTo>
                  <a:lnTo>
                    <a:pt x="6705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517394" y="4214241"/>
            <a:ext cx="4605020" cy="230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FFFFFF"/>
                </a:solidFill>
                <a:latin typeface="Times New Roman"/>
                <a:cs typeface="Times New Roman"/>
              </a:rPr>
              <a:t>Don’t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take rest after your first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victory</a:t>
            </a:r>
            <a:endParaRPr sz="2400">
              <a:latin typeface="Times New Roman"/>
              <a:cs typeface="Times New Roman"/>
            </a:endParaRPr>
          </a:p>
          <a:p>
            <a:pPr marL="12700" marR="98298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Because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if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fail in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second,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More lips are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waiting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say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That your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first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victory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was just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luck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40">
                <a:solidFill>
                  <a:srgbClr val="FFFFFF"/>
                </a:solidFill>
                <a:latin typeface="Times New Roman"/>
                <a:cs typeface="Times New Roman"/>
              </a:rPr>
              <a:t>Dr.APJ </a:t>
            </a:r>
            <a:r>
              <a:rPr dirty="0" sz="1800" spc="45">
                <a:solidFill>
                  <a:srgbClr val="FFFFFF"/>
                </a:solidFill>
                <a:latin typeface="Times New Roman"/>
                <a:cs typeface="Times New Roman"/>
              </a:rPr>
              <a:t>Abdul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30">
                <a:solidFill>
                  <a:srgbClr val="FFFFFF"/>
                </a:solidFill>
                <a:latin typeface="Times New Roman"/>
                <a:cs typeface="Times New Roman"/>
              </a:rPr>
              <a:t>Kalam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667000" y="1905000"/>
            <a:ext cx="6248400" cy="4335780"/>
            <a:chOff x="2667000" y="1905000"/>
            <a:chExt cx="6248400" cy="4335780"/>
          </a:xfrm>
        </p:grpSpPr>
        <p:sp>
          <p:nvSpPr>
            <p:cNvPr id="14" name="object 14"/>
            <p:cNvSpPr/>
            <p:nvPr/>
          </p:nvSpPr>
          <p:spPr>
            <a:xfrm>
              <a:off x="7467600" y="4352544"/>
              <a:ext cx="1447800" cy="18882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667000" y="1905000"/>
              <a:ext cx="4114800" cy="22860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0" y="609599"/>
              <a:ext cx="1709927" cy="2362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596899"/>
              <a:ext cx="1722120" cy="2387600"/>
            </a:xfrm>
            <a:custGeom>
              <a:avLst/>
              <a:gdLst/>
              <a:ahLst/>
              <a:cxnLst/>
              <a:rect l="l" t="t" r="r" b="b"/>
              <a:pathLst>
                <a:path w="1722120" h="2387600">
                  <a:moveTo>
                    <a:pt x="0" y="2387600"/>
                  </a:moveTo>
                  <a:lnTo>
                    <a:pt x="1721865" y="2387600"/>
                  </a:lnTo>
                  <a:lnTo>
                    <a:pt x="1721865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34200" y="685799"/>
              <a:ext cx="2209800" cy="2286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21500" y="673099"/>
              <a:ext cx="2222500" cy="2311400"/>
            </a:xfrm>
            <a:custGeom>
              <a:avLst/>
              <a:gdLst/>
              <a:ahLst/>
              <a:cxnLst/>
              <a:rect l="l" t="t" r="r" b="b"/>
              <a:pathLst>
                <a:path w="2222500" h="2311400">
                  <a:moveTo>
                    <a:pt x="0" y="2311400"/>
                  </a:moveTo>
                  <a:lnTo>
                    <a:pt x="2222500" y="2311400"/>
                  </a:lnTo>
                </a:path>
                <a:path w="2222500" h="2311400">
                  <a:moveTo>
                    <a:pt x="2222500" y="0"/>
                  </a:moveTo>
                  <a:lnTo>
                    <a:pt x="0" y="0"/>
                  </a:lnTo>
                  <a:lnTo>
                    <a:pt x="0" y="231140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880997" y="25400"/>
            <a:ext cx="53828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452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Chapter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Reproduction </a:t>
            </a:r>
            <a:r>
              <a:rPr dirty="0" sz="18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1800" spc="-95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7375" y="3148711"/>
            <a:ext cx="5487035" cy="2769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Milestones in plant</a:t>
            </a:r>
            <a:r>
              <a:rPr dirty="0" sz="2000" spc="-8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Times New Roman"/>
                <a:cs typeface="Times New Roman"/>
              </a:rPr>
              <a:t>reproduction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Reproduction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spc="-30" b="1">
                <a:solidFill>
                  <a:srgbClr val="C00000"/>
                </a:solidFill>
                <a:latin typeface="Times New Roman"/>
                <a:cs typeface="Times New Roman"/>
              </a:rPr>
              <a:t>Types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Reproduction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Structure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and development of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reproductive</a:t>
            </a:r>
            <a:r>
              <a:rPr dirty="0" sz="2000" spc="-15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parts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Pollination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Fertilization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Development of</a:t>
            </a:r>
            <a:r>
              <a:rPr dirty="0" sz="2000" spc="-6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Embryo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Seed</a:t>
            </a:r>
            <a:r>
              <a:rPr dirty="0" sz="2000" spc="-1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C00000"/>
                </a:solidFill>
                <a:latin typeface="Times New Roman"/>
                <a:cs typeface="Times New Roman"/>
              </a:rPr>
              <a:t>structure</a:t>
            </a:r>
            <a:endParaRPr sz="2000">
              <a:latin typeface="Times New Roman"/>
              <a:cs typeface="Times New Roman"/>
            </a:endParaRPr>
          </a:p>
          <a:p>
            <a:pPr marL="102235" indent="-90170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Apomixis, Polyembryony and</a:t>
            </a:r>
            <a:r>
              <a:rPr dirty="0" sz="2000" spc="-9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C00000"/>
                </a:solidFill>
                <a:latin typeface="Times New Roman"/>
                <a:cs typeface="Times New Roman"/>
              </a:rPr>
              <a:t>Parthenocarpy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660400"/>
            <a:ext cx="6959600" cy="5748020"/>
            <a:chOff x="0" y="660400"/>
            <a:chExt cx="6959600" cy="5748020"/>
          </a:xfrm>
        </p:grpSpPr>
        <p:sp>
          <p:nvSpPr>
            <p:cNvPr id="12" name="object 12"/>
            <p:cNvSpPr/>
            <p:nvPr/>
          </p:nvSpPr>
          <p:spPr>
            <a:xfrm>
              <a:off x="1676400" y="685800"/>
              <a:ext cx="5257800" cy="2286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663700" y="673100"/>
              <a:ext cx="5283200" cy="2311400"/>
            </a:xfrm>
            <a:custGeom>
              <a:avLst/>
              <a:gdLst/>
              <a:ahLst/>
              <a:cxnLst/>
              <a:rect l="l" t="t" r="r" b="b"/>
              <a:pathLst>
                <a:path w="5283200" h="2311400">
                  <a:moveTo>
                    <a:pt x="0" y="2311400"/>
                  </a:moveTo>
                  <a:lnTo>
                    <a:pt x="5283200" y="2311400"/>
                  </a:lnTo>
                  <a:lnTo>
                    <a:pt x="5283200" y="0"/>
                  </a:lnTo>
                  <a:lnTo>
                    <a:pt x="0" y="0"/>
                  </a:lnTo>
                  <a:lnTo>
                    <a:pt x="0" y="23114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28600" y="3733800"/>
              <a:ext cx="2209800" cy="2636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9550" y="3714750"/>
              <a:ext cx="2247900" cy="2674620"/>
            </a:xfrm>
            <a:custGeom>
              <a:avLst/>
              <a:gdLst/>
              <a:ahLst/>
              <a:cxnLst/>
              <a:rect l="l" t="t" r="r" b="b"/>
              <a:pathLst>
                <a:path w="2247900" h="2674620">
                  <a:moveTo>
                    <a:pt x="0" y="2674620"/>
                  </a:moveTo>
                  <a:lnTo>
                    <a:pt x="2247900" y="2674620"/>
                  </a:lnTo>
                  <a:lnTo>
                    <a:pt x="2247900" y="0"/>
                  </a:lnTo>
                  <a:lnTo>
                    <a:pt x="0" y="0"/>
                  </a:lnTo>
                  <a:lnTo>
                    <a:pt x="0" y="267462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0" y="3124200"/>
              <a:ext cx="2514600" cy="368935"/>
            </a:xfrm>
            <a:custGeom>
              <a:avLst/>
              <a:gdLst/>
              <a:ahLst/>
              <a:cxnLst/>
              <a:rect l="l" t="t" r="r" b="b"/>
              <a:pathLst>
                <a:path w="2514600" h="368935">
                  <a:moveTo>
                    <a:pt x="25146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514600" y="368808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8739" y="3150234"/>
            <a:ext cx="22726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imes New Roman"/>
                <a:cs typeface="Times New Roman"/>
              </a:rPr>
              <a:t>Concept </a:t>
            </a:r>
            <a:r>
              <a:rPr dirty="0" sz="1800" b="1">
                <a:latin typeface="Times New Roman"/>
                <a:cs typeface="Times New Roman"/>
              </a:rPr>
              <a:t>to</a:t>
            </a:r>
            <a:r>
              <a:rPr dirty="0" sz="1800" spc="-114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Application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3575" y="724611"/>
            <a:ext cx="5811520" cy="40532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62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72328"/>
                </a:solidFill>
                <a:latin typeface="Times New Roman"/>
                <a:cs typeface="Times New Roman"/>
              </a:rPr>
              <a:t>Milestones in Plant</a:t>
            </a:r>
            <a:r>
              <a:rPr dirty="0" sz="2400" spc="-70" b="1">
                <a:solidFill>
                  <a:srgbClr val="072328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72328"/>
                </a:solidFill>
                <a:latin typeface="Times New Roman"/>
                <a:cs typeface="Times New Roman"/>
              </a:rPr>
              <a:t>Embryology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299085" marR="32067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1682 -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Nehemiah Grew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- Stamens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as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male 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organ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of a  flower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1694 -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R.J.Camerarius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- Structure of a </a:t>
            </a:r>
            <a:r>
              <a:rPr dirty="0" sz="1800" spc="-15">
                <a:solidFill>
                  <a:srgbClr val="FF0000"/>
                </a:solidFill>
                <a:latin typeface="Times New Roman"/>
                <a:cs typeface="Times New Roman"/>
              </a:rPr>
              <a:t>flower, 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anther,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pollen  and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ovule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1848 –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Hofmeister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- Structure of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pollen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tetrad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1898 -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S.G.Nawaschin</a:t>
            </a:r>
            <a:r>
              <a:rPr dirty="0" sz="1800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&amp;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  <a:tab pos="2578735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1899 -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L. Guignard	- Double</a:t>
            </a:r>
            <a:r>
              <a:rPr dirty="0" sz="1800" spc="-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fertilization</a:t>
            </a:r>
            <a:endParaRPr sz="1800">
              <a:latin typeface="Times New Roman"/>
              <a:cs typeface="Times New Roman"/>
            </a:endParaRPr>
          </a:p>
          <a:p>
            <a:pPr marL="299085" marR="12446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1964 -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S.Guha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S.C.Maheswari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- Haploids from Datura  pollen</a:t>
            </a:r>
            <a:r>
              <a:rPr dirty="0" sz="18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grains</a:t>
            </a:r>
            <a:endParaRPr sz="1800">
              <a:latin typeface="Times New Roman"/>
              <a:cs typeface="Times New Roman"/>
            </a:endParaRPr>
          </a:p>
          <a:p>
            <a:pPr marL="299085" marR="345440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2015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dirty="0" sz="1800" spc="-60">
                <a:solidFill>
                  <a:srgbClr val="FF0000"/>
                </a:solidFill>
                <a:latin typeface="Times New Roman"/>
                <a:cs typeface="Times New Roman"/>
              </a:rPr>
              <a:t>K.V.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Krishnamurthy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Summarized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molecular 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aspects of pre and </a:t>
            </a:r>
            <a:r>
              <a:rPr dirty="0" sz="1800" spc="-5">
                <a:solidFill>
                  <a:srgbClr val="FF0000"/>
                </a:solidFill>
                <a:latin typeface="Times New Roman"/>
                <a:cs typeface="Times New Roman"/>
              </a:rPr>
              <a:t>post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fertilization reproductive  development in flowering</a:t>
            </a:r>
            <a:r>
              <a:rPr dirty="0" sz="18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0000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113" y="0"/>
            <a:ext cx="9175750" cy="678180"/>
            <a:chOff x="-15113" y="0"/>
            <a:chExt cx="9175750" cy="678180"/>
          </a:xfrm>
        </p:grpSpPr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461641" y="25400"/>
            <a:ext cx="4220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-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Chapter </a:t>
            </a:r>
            <a:r>
              <a:rPr dirty="0">
                <a:solidFill>
                  <a:srgbClr val="FF0000"/>
                </a:solidFill>
              </a:rPr>
              <a:t>1 </a:t>
            </a:r>
            <a:r>
              <a:rPr dirty="0" spc="-5"/>
              <a:t>Asexual and Sexual Reproduction </a:t>
            </a:r>
            <a:r>
              <a:rPr dirty="0"/>
              <a:t>in</a:t>
            </a:r>
            <a:r>
              <a:rPr dirty="0" spc="-95"/>
              <a:t> </a:t>
            </a:r>
            <a:r>
              <a:rPr dirty="0" spc="-5"/>
              <a:t>Plants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20650" y="1187450"/>
            <a:ext cx="3035300" cy="3949700"/>
            <a:chOff x="120650" y="1187450"/>
            <a:chExt cx="3035300" cy="3949700"/>
          </a:xfrm>
        </p:grpSpPr>
        <p:sp>
          <p:nvSpPr>
            <p:cNvPr id="9" name="object 9"/>
            <p:cNvSpPr/>
            <p:nvPr/>
          </p:nvSpPr>
          <p:spPr>
            <a:xfrm>
              <a:off x="152400" y="1219200"/>
              <a:ext cx="2971800" cy="388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6525" y="1203325"/>
              <a:ext cx="3003550" cy="3917950"/>
            </a:xfrm>
            <a:custGeom>
              <a:avLst/>
              <a:gdLst/>
              <a:ahLst/>
              <a:cxnLst/>
              <a:rect l="l" t="t" r="r" b="b"/>
              <a:pathLst>
                <a:path w="3003550" h="3917950">
                  <a:moveTo>
                    <a:pt x="0" y="3917950"/>
                  </a:moveTo>
                  <a:lnTo>
                    <a:pt x="3003550" y="3917950"/>
                  </a:lnTo>
                  <a:lnTo>
                    <a:pt x="3003550" y="0"/>
                  </a:lnTo>
                  <a:lnTo>
                    <a:pt x="0" y="0"/>
                  </a:lnTo>
                  <a:lnTo>
                    <a:pt x="0" y="3917950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8739" y="25400"/>
            <a:ext cx="7185659" cy="312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800860">
              <a:lnSpc>
                <a:spcPct val="100000"/>
              </a:lnSpc>
              <a:spcBef>
                <a:spcPts val="100"/>
              </a:spcBef>
              <a:tabLst>
                <a:tab pos="2846705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algn="ctr" marL="1802130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Chapter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Reproduction </a:t>
            </a:r>
            <a:r>
              <a:rPr dirty="0" sz="18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1800" spc="-95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marL="12700" marR="199390">
              <a:lnSpc>
                <a:spcPct val="100299"/>
              </a:lnSpc>
              <a:spcBef>
                <a:spcPts val="1365"/>
              </a:spcBef>
            </a:pPr>
            <a:r>
              <a:rPr dirty="0" sz="2800" spc="-5" b="1">
                <a:solidFill>
                  <a:srgbClr val="072328"/>
                </a:solidFill>
                <a:latin typeface="Times New Roman"/>
                <a:cs typeface="Times New Roman"/>
              </a:rPr>
              <a:t>Recalls </a:t>
            </a:r>
            <a:r>
              <a:rPr dirty="0" sz="2800" b="1">
                <a:solidFill>
                  <a:srgbClr val="072328"/>
                </a:solidFill>
                <a:latin typeface="Times New Roman"/>
                <a:cs typeface="Times New Roman"/>
              </a:rPr>
              <a:t>the </a:t>
            </a:r>
            <a:r>
              <a:rPr dirty="0" sz="2800" spc="-10" b="1">
                <a:solidFill>
                  <a:srgbClr val="072328"/>
                </a:solidFill>
                <a:latin typeface="Times New Roman"/>
                <a:cs typeface="Times New Roman"/>
              </a:rPr>
              <a:t>reproduction </a:t>
            </a:r>
            <a:r>
              <a:rPr dirty="0" sz="2800" spc="-5" b="1">
                <a:solidFill>
                  <a:srgbClr val="072328"/>
                </a:solidFill>
                <a:latin typeface="Times New Roman"/>
                <a:cs typeface="Times New Roman"/>
              </a:rPr>
              <a:t>in </a:t>
            </a:r>
            <a:r>
              <a:rPr dirty="0" sz="2800" spc="-10" b="1">
                <a:solidFill>
                  <a:srgbClr val="072328"/>
                </a:solidFill>
                <a:latin typeface="Times New Roman"/>
                <a:cs typeface="Times New Roman"/>
              </a:rPr>
              <a:t>Lower </a:t>
            </a:r>
            <a:r>
              <a:rPr dirty="0" sz="2800" spc="-5" b="1">
                <a:solidFill>
                  <a:srgbClr val="072328"/>
                </a:solidFill>
                <a:latin typeface="Times New Roman"/>
                <a:cs typeface="Times New Roman"/>
              </a:rPr>
              <a:t>plants 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Asexual methods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-Zoospores,Aplanospore, Conidia,</a:t>
            </a:r>
            <a:r>
              <a:rPr dirty="0" sz="2400" spc="-6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etc.,  Sexual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methods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– 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Isogamy,Anisogamy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dirty="0" sz="2400" spc="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Oogamy.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200" spc="-5" b="1">
                <a:solidFill>
                  <a:srgbClr val="AA0AD4"/>
                </a:solidFill>
                <a:latin typeface="Times New Roman"/>
                <a:cs typeface="Times New Roman"/>
              </a:rPr>
              <a:t>Reproduction </a:t>
            </a:r>
            <a:r>
              <a:rPr dirty="0" sz="3200" b="1">
                <a:solidFill>
                  <a:srgbClr val="AA0AD4"/>
                </a:solidFill>
                <a:latin typeface="Times New Roman"/>
                <a:cs typeface="Times New Roman"/>
              </a:rPr>
              <a:t>in Higher Plants -</a:t>
            </a:r>
            <a:r>
              <a:rPr dirty="0" sz="3200" spc="-170" b="1">
                <a:solidFill>
                  <a:srgbClr val="AA0AD4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AA0AD4"/>
                </a:solidFill>
                <a:latin typeface="Times New Roman"/>
                <a:cs typeface="Times New Roman"/>
              </a:rPr>
              <a:t>Natural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6700" y="3238500"/>
            <a:ext cx="8305800" cy="2514600"/>
            <a:chOff x="266700" y="3238500"/>
            <a:chExt cx="8305800" cy="2514600"/>
          </a:xfrm>
        </p:grpSpPr>
        <p:sp>
          <p:nvSpPr>
            <p:cNvPr id="7" name="object 7"/>
            <p:cNvSpPr/>
            <p:nvPr/>
          </p:nvSpPr>
          <p:spPr>
            <a:xfrm>
              <a:off x="304800" y="3352853"/>
              <a:ext cx="1739306" cy="23620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5750" y="3333750"/>
              <a:ext cx="1790700" cy="2400300"/>
            </a:xfrm>
            <a:custGeom>
              <a:avLst/>
              <a:gdLst/>
              <a:ahLst/>
              <a:cxnLst/>
              <a:rect l="l" t="t" r="r" b="b"/>
              <a:pathLst>
                <a:path w="1790700" h="2400300">
                  <a:moveTo>
                    <a:pt x="0" y="2400300"/>
                  </a:moveTo>
                  <a:lnTo>
                    <a:pt x="1790700" y="2400300"/>
                  </a:lnTo>
                  <a:lnTo>
                    <a:pt x="1790700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3810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438400" y="3352867"/>
              <a:ext cx="1897032" cy="2362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419350" y="3333750"/>
              <a:ext cx="1943100" cy="2400300"/>
            </a:xfrm>
            <a:custGeom>
              <a:avLst/>
              <a:gdLst/>
              <a:ahLst/>
              <a:cxnLst/>
              <a:rect l="l" t="t" r="r" b="b"/>
              <a:pathLst>
                <a:path w="1943100" h="2400300">
                  <a:moveTo>
                    <a:pt x="0" y="2400300"/>
                  </a:moveTo>
                  <a:lnTo>
                    <a:pt x="1943100" y="2400300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3810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48200" y="3352854"/>
              <a:ext cx="1716231" cy="23620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29150" y="3333750"/>
              <a:ext cx="1790700" cy="2400300"/>
            </a:xfrm>
            <a:custGeom>
              <a:avLst/>
              <a:gdLst/>
              <a:ahLst/>
              <a:cxnLst/>
              <a:rect l="l" t="t" r="r" b="b"/>
              <a:pathLst>
                <a:path w="1790700" h="2400300">
                  <a:moveTo>
                    <a:pt x="0" y="2400300"/>
                  </a:moveTo>
                  <a:lnTo>
                    <a:pt x="1790700" y="2400300"/>
                  </a:lnTo>
                  <a:lnTo>
                    <a:pt x="1790700" y="0"/>
                  </a:lnTo>
                  <a:lnTo>
                    <a:pt x="0" y="0"/>
                  </a:lnTo>
                  <a:lnTo>
                    <a:pt x="0" y="2400300"/>
                  </a:lnTo>
                  <a:close/>
                </a:path>
              </a:pathLst>
            </a:custGeom>
            <a:ln w="3810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705600" y="3276600"/>
              <a:ext cx="1828800" cy="2438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686550" y="3257550"/>
              <a:ext cx="1866900" cy="2476500"/>
            </a:xfrm>
            <a:custGeom>
              <a:avLst/>
              <a:gdLst/>
              <a:ahLst/>
              <a:cxnLst/>
              <a:rect l="l" t="t" r="r" b="b"/>
              <a:pathLst>
                <a:path w="1866900" h="2476500">
                  <a:moveTo>
                    <a:pt x="0" y="2476500"/>
                  </a:moveTo>
                  <a:lnTo>
                    <a:pt x="1866900" y="2476500"/>
                  </a:lnTo>
                  <a:lnTo>
                    <a:pt x="1866900" y="0"/>
                  </a:lnTo>
                  <a:lnTo>
                    <a:pt x="0" y="0"/>
                  </a:lnTo>
                  <a:lnTo>
                    <a:pt x="0" y="2476500"/>
                  </a:lnTo>
                  <a:close/>
                </a:path>
              </a:pathLst>
            </a:custGeom>
            <a:ln w="3810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80997" y="25400"/>
            <a:ext cx="53828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452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Chapter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Reproduction </a:t>
            </a:r>
            <a:r>
              <a:rPr dirty="0" sz="18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1800" spc="-95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4277" y="781557"/>
            <a:ext cx="592963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3200" spc="-30" b="1">
                <a:solidFill>
                  <a:srgbClr val="AA0AD4"/>
                </a:solidFill>
                <a:latin typeface="Times New Roman"/>
                <a:cs typeface="Times New Roman"/>
              </a:rPr>
              <a:t>Vegetative </a:t>
            </a:r>
            <a:r>
              <a:rPr dirty="0" sz="3200" spc="-5" b="1">
                <a:solidFill>
                  <a:srgbClr val="AA0AD4"/>
                </a:solidFill>
                <a:latin typeface="Times New Roman"/>
                <a:cs typeface="Times New Roman"/>
              </a:rPr>
              <a:t>Reproduction </a:t>
            </a:r>
            <a:r>
              <a:rPr dirty="0" sz="3200" b="1">
                <a:solidFill>
                  <a:srgbClr val="AA0AD4"/>
                </a:solidFill>
                <a:latin typeface="Times New Roman"/>
                <a:cs typeface="Times New Roman"/>
              </a:rPr>
              <a:t>in</a:t>
            </a:r>
            <a:r>
              <a:rPr dirty="0" sz="3200" spc="-85" b="1">
                <a:solidFill>
                  <a:srgbClr val="AA0AD4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AA0AD4"/>
                </a:solidFill>
                <a:latin typeface="Times New Roman"/>
                <a:cs typeface="Times New Roman"/>
              </a:rPr>
              <a:t>Plants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800" spc="-5" b="1">
                <a:solidFill>
                  <a:srgbClr val="DB2905"/>
                </a:solidFill>
                <a:latin typeface="Times New Roman"/>
                <a:cs typeface="Times New Roman"/>
              </a:rPr>
              <a:t>Artificial</a:t>
            </a:r>
            <a:r>
              <a:rPr dirty="0" sz="2800" spc="-10" b="1">
                <a:solidFill>
                  <a:srgbClr val="DB2905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DB2905"/>
                </a:solidFill>
                <a:latin typeface="Times New Roman"/>
                <a:cs typeface="Times New Roman"/>
              </a:rPr>
              <a:t>methods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3200" y="1651000"/>
            <a:ext cx="8737600" cy="5080000"/>
            <a:chOff x="203200" y="1651000"/>
            <a:chExt cx="8737600" cy="5080000"/>
          </a:xfrm>
        </p:grpSpPr>
        <p:sp>
          <p:nvSpPr>
            <p:cNvPr id="8" name="object 8"/>
            <p:cNvSpPr/>
            <p:nvPr/>
          </p:nvSpPr>
          <p:spPr>
            <a:xfrm>
              <a:off x="228600" y="1676400"/>
              <a:ext cx="8686800" cy="2865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5900" y="1663700"/>
              <a:ext cx="8712200" cy="2890520"/>
            </a:xfrm>
            <a:custGeom>
              <a:avLst/>
              <a:gdLst/>
              <a:ahLst/>
              <a:cxnLst/>
              <a:rect l="l" t="t" r="r" b="b"/>
              <a:pathLst>
                <a:path w="8712200" h="2890520">
                  <a:moveTo>
                    <a:pt x="0" y="2890520"/>
                  </a:moveTo>
                  <a:lnTo>
                    <a:pt x="8712200" y="2890520"/>
                  </a:lnTo>
                  <a:lnTo>
                    <a:pt x="8712200" y="0"/>
                  </a:lnTo>
                  <a:lnTo>
                    <a:pt x="0" y="0"/>
                  </a:lnTo>
                  <a:lnTo>
                    <a:pt x="0" y="2890520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28600" y="4572000"/>
              <a:ext cx="3429000" cy="2133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15900" y="4559300"/>
              <a:ext cx="3454400" cy="2159000"/>
            </a:xfrm>
            <a:custGeom>
              <a:avLst/>
              <a:gdLst/>
              <a:ahLst/>
              <a:cxnLst/>
              <a:rect l="l" t="t" r="r" b="b"/>
              <a:pathLst>
                <a:path w="3454400" h="2159000">
                  <a:moveTo>
                    <a:pt x="0" y="2159000"/>
                  </a:moveTo>
                  <a:lnTo>
                    <a:pt x="3454400" y="2159000"/>
                  </a:lnTo>
                  <a:lnTo>
                    <a:pt x="3454400" y="0"/>
                  </a:lnTo>
                  <a:lnTo>
                    <a:pt x="0" y="0"/>
                  </a:lnTo>
                  <a:lnTo>
                    <a:pt x="0" y="21590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724400" y="4572000"/>
              <a:ext cx="2209800" cy="368935"/>
            </a:xfrm>
            <a:custGeom>
              <a:avLst/>
              <a:gdLst/>
              <a:ahLst/>
              <a:cxnLst/>
              <a:rect l="l" t="t" r="r" b="b"/>
              <a:pathLst>
                <a:path w="2209800" h="368935">
                  <a:moveTo>
                    <a:pt x="220980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209800" y="368807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724400" y="4572000"/>
              <a:ext cx="2209800" cy="368935"/>
            </a:xfrm>
            <a:custGeom>
              <a:avLst/>
              <a:gdLst/>
              <a:ahLst/>
              <a:cxnLst/>
              <a:rect l="l" t="t" r="r" b="b"/>
              <a:pathLst>
                <a:path w="2209800" h="368935">
                  <a:moveTo>
                    <a:pt x="0" y="368807"/>
                  </a:moveTo>
                  <a:lnTo>
                    <a:pt x="2209800" y="368807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5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132323" y="4598289"/>
            <a:ext cx="1395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Times New Roman"/>
                <a:cs typeface="Times New Roman"/>
              </a:rPr>
              <a:t>Tissue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culture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699000" y="4927599"/>
            <a:ext cx="2260600" cy="1943100"/>
            <a:chOff x="4699000" y="4927599"/>
            <a:chExt cx="2260600" cy="1943100"/>
          </a:xfrm>
        </p:grpSpPr>
        <p:sp>
          <p:nvSpPr>
            <p:cNvPr id="16" name="object 16"/>
            <p:cNvSpPr/>
            <p:nvPr/>
          </p:nvSpPr>
          <p:spPr>
            <a:xfrm>
              <a:off x="4724400" y="4952999"/>
              <a:ext cx="2209800" cy="1904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11700" y="4940299"/>
              <a:ext cx="2235200" cy="1917700"/>
            </a:xfrm>
            <a:custGeom>
              <a:avLst/>
              <a:gdLst/>
              <a:ahLst/>
              <a:cxnLst/>
              <a:rect l="l" t="t" r="r" b="b"/>
              <a:pathLst>
                <a:path w="2235200" h="1917700">
                  <a:moveTo>
                    <a:pt x="2235200" y="1917700"/>
                  </a:moveTo>
                  <a:lnTo>
                    <a:pt x="2235200" y="0"/>
                  </a:lnTo>
                  <a:lnTo>
                    <a:pt x="0" y="0"/>
                  </a:lnTo>
                  <a:lnTo>
                    <a:pt x="0" y="1917700"/>
                  </a:lnTo>
                </a:path>
              </a:pathLst>
            </a:custGeom>
            <a:ln w="25399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880997" y="25400"/>
            <a:ext cx="538289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0452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FF0000"/>
                </a:solidFill>
                <a:latin typeface="Times New Roman"/>
                <a:cs typeface="Times New Roman"/>
              </a:rPr>
              <a:t>Chapter </a:t>
            </a:r>
            <a:r>
              <a:rPr dirty="0" sz="1800" b="1">
                <a:solidFill>
                  <a:srgbClr val="FF0000"/>
                </a:solidFill>
                <a:latin typeface="Times New Roman"/>
                <a:cs typeface="Times New Roman"/>
              </a:rPr>
              <a:t>1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Reproduction </a:t>
            </a:r>
            <a:r>
              <a:rPr dirty="0" sz="18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1800" spc="-95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70483" y="1803400"/>
            <a:ext cx="4484370" cy="4775200"/>
            <a:chOff x="570483" y="1803400"/>
            <a:chExt cx="4484370" cy="4775200"/>
          </a:xfrm>
        </p:grpSpPr>
        <p:sp>
          <p:nvSpPr>
            <p:cNvPr id="7" name="object 7"/>
            <p:cNvSpPr/>
            <p:nvPr/>
          </p:nvSpPr>
          <p:spPr>
            <a:xfrm>
              <a:off x="595883" y="1828800"/>
              <a:ext cx="4433316" cy="4724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183" y="1816100"/>
              <a:ext cx="4458970" cy="4749800"/>
            </a:xfrm>
            <a:custGeom>
              <a:avLst/>
              <a:gdLst/>
              <a:ahLst/>
              <a:cxnLst/>
              <a:rect l="l" t="t" r="r" b="b"/>
              <a:pathLst>
                <a:path w="4458970" h="4749800">
                  <a:moveTo>
                    <a:pt x="0" y="4749800"/>
                  </a:moveTo>
                  <a:lnTo>
                    <a:pt x="4458716" y="4749800"/>
                  </a:lnTo>
                  <a:lnTo>
                    <a:pt x="4458716" y="0"/>
                  </a:lnTo>
                  <a:lnTo>
                    <a:pt x="0" y="0"/>
                  </a:lnTo>
                  <a:lnTo>
                    <a:pt x="0" y="47498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080766" y="783081"/>
            <a:ext cx="5845175" cy="4310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2640965" indent="-28702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AA0AD4"/>
                </a:solidFill>
                <a:latin typeface="Times New Roman"/>
                <a:cs typeface="Times New Roman"/>
              </a:rPr>
              <a:t>Sexual </a:t>
            </a:r>
            <a:r>
              <a:rPr dirty="0" sz="2800" spc="-10" b="1">
                <a:solidFill>
                  <a:srgbClr val="AA0AD4"/>
                </a:solidFill>
                <a:latin typeface="Times New Roman"/>
                <a:cs typeface="Times New Roman"/>
              </a:rPr>
              <a:t>Reproduction  </a:t>
            </a:r>
            <a:r>
              <a:rPr dirty="0" sz="2800" spc="-5" b="1">
                <a:solidFill>
                  <a:srgbClr val="AA0AD4"/>
                </a:solidFill>
                <a:latin typeface="Times New Roman"/>
                <a:cs typeface="Times New Roman"/>
              </a:rPr>
              <a:t>Parts of a</a:t>
            </a:r>
            <a:r>
              <a:rPr dirty="0" sz="2800" spc="-10" b="1">
                <a:solidFill>
                  <a:srgbClr val="AA0AD4"/>
                </a:solidFill>
                <a:latin typeface="Times New Roman"/>
                <a:cs typeface="Times New Roman"/>
              </a:rPr>
              <a:t> Flower</a:t>
            </a:r>
            <a:endParaRPr sz="2800">
              <a:latin typeface="Times New Roman"/>
              <a:cs typeface="Times New Roman"/>
            </a:endParaRPr>
          </a:p>
          <a:p>
            <a:pPr marL="2116455">
              <a:lnSpc>
                <a:spcPct val="100000"/>
              </a:lnSpc>
              <a:spcBef>
                <a:spcPts val="1095"/>
              </a:spcBef>
            </a:pPr>
            <a:r>
              <a:rPr dirty="0" sz="2400" b="1">
                <a:solidFill>
                  <a:srgbClr val="001F5F"/>
                </a:solidFill>
                <a:latin typeface="Times New Roman"/>
                <a:cs typeface="Times New Roman"/>
              </a:rPr>
              <a:t>Recalls the parts of a</a:t>
            </a:r>
            <a:r>
              <a:rPr dirty="0" sz="2400" spc="-85" b="1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Times New Roman"/>
                <a:cs typeface="Times New Roman"/>
              </a:rPr>
              <a:t>Flower</a:t>
            </a:r>
            <a:endParaRPr sz="2400">
              <a:latin typeface="Times New Roman"/>
              <a:cs typeface="Times New Roman"/>
            </a:endParaRPr>
          </a:p>
          <a:p>
            <a:pPr marL="2116455" marR="2100580">
              <a:lnSpc>
                <a:spcPct val="2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470000"/>
                </a:solidFill>
                <a:latin typeface="Times New Roman"/>
                <a:cs typeface="Times New Roman"/>
              </a:rPr>
              <a:t>Calyx  </a:t>
            </a:r>
            <a:r>
              <a:rPr dirty="0" sz="2400" spc="-10" b="1">
                <a:solidFill>
                  <a:srgbClr val="470000"/>
                </a:solidFill>
                <a:latin typeface="Times New Roman"/>
                <a:cs typeface="Times New Roman"/>
              </a:rPr>
              <a:t>Corolla  </a:t>
            </a:r>
            <a:r>
              <a:rPr dirty="0" sz="2400" spc="-5" b="1">
                <a:solidFill>
                  <a:srgbClr val="470000"/>
                </a:solidFill>
                <a:latin typeface="Times New Roman"/>
                <a:cs typeface="Times New Roman"/>
              </a:rPr>
              <a:t>A</a:t>
            </a:r>
            <a:r>
              <a:rPr dirty="0" sz="2400" spc="-15" b="1">
                <a:solidFill>
                  <a:srgbClr val="470000"/>
                </a:solidFill>
                <a:latin typeface="Times New Roman"/>
                <a:cs typeface="Times New Roman"/>
              </a:rPr>
              <a:t>n</a:t>
            </a:r>
            <a:r>
              <a:rPr dirty="0" sz="2400" spc="-5" b="1">
                <a:solidFill>
                  <a:srgbClr val="470000"/>
                </a:solidFill>
                <a:latin typeface="Times New Roman"/>
                <a:cs typeface="Times New Roman"/>
              </a:rPr>
              <a:t>d</a:t>
            </a:r>
            <a:r>
              <a:rPr dirty="0" sz="2400" spc="-55" b="1">
                <a:solidFill>
                  <a:srgbClr val="470000"/>
                </a:solidFill>
                <a:latin typeface="Times New Roman"/>
                <a:cs typeface="Times New Roman"/>
              </a:rPr>
              <a:t>r</a:t>
            </a:r>
            <a:r>
              <a:rPr dirty="0" sz="2400" b="1">
                <a:solidFill>
                  <a:srgbClr val="470000"/>
                </a:solidFill>
                <a:latin typeface="Times New Roman"/>
                <a:cs typeface="Times New Roman"/>
              </a:rPr>
              <a:t>oec</a:t>
            </a:r>
            <a:r>
              <a:rPr dirty="0" sz="2400" spc="5" b="1">
                <a:solidFill>
                  <a:srgbClr val="470000"/>
                </a:solidFill>
                <a:latin typeface="Times New Roman"/>
                <a:cs typeface="Times New Roman"/>
              </a:rPr>
              <a:t>i</a:t>
            </a:r>
            <a:r>
              <a:rPr dirty="0" sz="2400" spc="-5" b="1">
                <a:solidFill>
                  <a:srgbClr val="470000"/>
                </a:solidFill>
                <a:latin typeface="Times New Roman"/>
                <a:cs typeface="Times New Roman"/>
              </a:rPr>
              <a:t>um  </a:t>
            </a:r>
            <a:r>
              <a:rPr dirty="0" sz="2400" b="1">
                <a:solidFill>
                  <a:srgbClr val="470000"/>
                </a:solidFill>
                <a:latin typeface="Times New Roman"/>
                <a:cs typeface="Times New Roman"/>
              </a:rPr>
              <a:t>Gynoecium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85940"/>
            <a:chOff x="-15113" y="0"/>
            <a:chExt cx="9175750" cy="6885940"/>
          </a:xfrm>
        </p:grpSpPr>
        <p:sp>
          <p:nvSpPr>
            <p:cNvPr id="3" name="object 3"/>
            <p:cNvSpPr/>
            <p:nvPr/>
          </p:nvSpPr>
          <p:spPr>
            <a:xfrm>
              <a:off x="0" y="838200"/>
              <a:ext cx="502919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61" y="825500"/>
              <a:ext cx="5041265" cy="3073400"/>
            </a:xfrm>
            <a:custGeom>
              <a:avLst/>
              <a:gdLst/>
              <a:ahLst/>
              <a:cxnLst/>
              <a:rect l="l" t="t" r="r" b="b"/>
              <a:pathLst>
                <a:path w="5041265" h="3073400">
                  <a:moveTo>
                    <a:pt x="0" y="3073400"/>
                  </a:moveTo>
                  <a:lnTo>
                    <a:pt x="5041138" y="3073400"/>
                  </a:lnTo>
                  <a:lnTo>
                    <a:pt x="5041138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038598"/>
              <a:ext cx="5029199" cy="2819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" y="4025899"/>
              <a:ext cx="5041265" cy="2832100"/>
            </a:xfrm>
            <a:custGeom>
              <a:avLst/>
              <a:gdLst/>
              <a:ahLst/>
              <a:cxnLst/>
              <a:rect l="l" t="t" r="r" b="b"/>
              <a:pathLst>
                <a:path w="5041265" h="2832100">
                  <a:moveTo>
                    <a:pt x="5041138" y="2832100"/>
                  </a:moveTo>
                  <a:lnTo>
                    <a:pt x="5041138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9144000" y="0"/>
                  </a:moveTo>
                  <a:lnTo>
                    <a:pt x="0" y="0"/>
                  </a:lnTo>
                  <a:lnTo>
                    <a:pt x="0" y="707135"/>
                  </a:lnTo>
                  <a:lnTo>
                    <a:pt x="9144000" y="70713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61" y="761"/>
              <a:ext cx="9144000" cy="707390"/>
            </a:xfrm>
            <a:custGeom>
              <a:avLst/>
              <a:gdLst/>
              <a:ahLst/>
              <a:cxnLst/>
              <a:rect l="l" t="t" r="r" b="b"/>
              <a:pathLst>
                <a:path w="9144000" h="707390">
                  <a:moveTo>
                    <a:pt x="0" y="707135"/>
                  </a:moveTo>
                  <a:lnTo>
                    <a:pt x="9144000" y="707135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07135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582292" y="23875"/>
            <a:ext cx="597916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164590" algn="l"/>
              </a:tabLst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2000" spc="-8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2000" spc="-4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Chapter 1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Asexual and Sexual </a:t>
            </a:r>
            <a:r>
              <a:rPr dirty="0" sz="2000" spc="-5" b="1">
                <a:solidFill>
                  <a:srgbClr val="FBFBDF"/>
                </a:solidFill>
                <a:latin typeface="Times New Roman"/>
                <a:cs typeface="Times New Roman"/>
              </a:rPr>
              <a:t>Reproduction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in</a:t>
            </a:r>
            <a:r>
              <a:rPr dirty="0" sz="2000" spc="-260" b="1">
                <a:solidFill>
                  <a:srgbClr val="FBFBD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BFBDF"/>
                </a:solidFill>
                <a:latin typeface="Times New Roman"/>
                <a:cs typeface="Times New Roman"/>
              </a:rPr>
              <a:t>Plants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7084" y="1700530"/>
            <a:ext cx="3937635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Stages in the development of</a:t>
            </a:r>
            <a:r>
              <a:rPr dirty="0" sz="2000" spc="-27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Anther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03860" marR="392430" indent="49530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Structure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of Anther  (Anther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wall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–Anther</a:t>
            </a:r>
            <a:r>
              <a:rPr dirty="0" sz="2000" spc="-16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cavity-</a:t>
            </a:r>
            <a:endParaRPr sz="2000">
              <a:latin typeface="Times New Roman"/>
              <a:cs typeface="Times New Roman"/>
            </a:endParaRPr>
          </a:p>
          <a:p>
            <a:pPr marL="135509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connective)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2000" spc="-25" b="1">
                <a:solidFill>
                  <a:srgbClr val="FF0000"/>
                </a:solidFill>
                <a:latin typeface="Times New Roman"/>
                <a:cs typeface="Times New Roman"/>
              </a:rPr>
              <a:t>Tapetum- </a:t>
            </a:r>
            <a:r>
              <a:rPr dirty="0" sz="2000" spc="-30" b="1">
                <a:solidFill>
                  <a:srgbClr val="FF0000"/>
                </a:solidFill>
                <a:latin typeface="Times New Roman"/>
                <a:cs typeface="Times New Roman"/>
              </a:rPr>
              <a:t>Types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dirty="0" sz="2000" spc="-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functions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419100" marR="409575">
              <a:lnSpc>
                <a:spcPct val="100000"/>
              </a:lnSpc>
            </a:pPr>
            <a:r>
              <a:rPr dirty="0" sz="2000" spc="-10" b="1">
                <a:solidFill>
                  <a:srgbClr val="FF0000"/>
                </a:solidFill>
                <a:latin typeface="Times New Roman"/>
                <a:cs typeface="Times New Roman"/>
              </a:rPr>
              <a:t>Microspore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and Pollen</a:t>
            </a:r>
            <a:r>
              <a:rPr dirty="0" sz="2000" spc="-10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grain 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structure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113" y="0"/>
            <a:ext cx="9175750" cy="6873240"/>
            <a:chOff x="-15113" y="0"/>
            <a:chExt cx="9175750" cy="6873240"/>
          </a:xfrm>
        </p:grpSpPr>
        <p:sp>
          <p:nvSpPr>
            <p:cNvPr id="3" name="object 3"/>
            <p:cNvSpPr/>
            <p:nvPr/>
          </p:nvSpPr>
          <p:spPr>
            <a:xfrm>
              <a:off x="5181600" y="761999"/>
              <a:ext cx="3581400" cy="594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168900" y="749299"/>
              <a:ext cx="3606800" cy="5969000"/>
            </a:xfrm>
            <a:custGeom>
              <a:avLst/>
              <a:gdLst/>
              <a:ahLst/>
              <a:cxnLst/>
              <a:rect l="l" t="t" r="r" b="b"/>
              <a:pathLst>
                <a:path w="3606800" h="5969000">
                  <a:moveTo>
                    <a:pt x="0" y="5969000"/>
                  </a:moveTo>
                  <a:lnTo>
                    <a:pt x="3606800" y="5969000"/>
                  </a:lnTo>
                  <a:lnTo>
                    <a:pt x="3606800" y="0"/>
                  </a:lnTo>
                  <a:lnTo>
                    <a:pt x="0" y="0"/>
                  </a:lnTo>
                  <a:lnTo>
                    <a:pt x="0" y="5969000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9144000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9144000" y="6461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144000" cy="646430"/>
            </a:xfrm>
            <a:custGeom>
              <a:avLst/>
              <a:gdLst/>
              <a:ahLst/>
              <a:cxnLst/>
              <a:rect l="l" t="t" r="r" b="b"/>
              <a:pathLst>
                <a:path w="9144000" h="646430">
                  <a:moveTo>
                    <a:pt x="0" y="646176"/>
                  </a:moveTo>
                  <a:lnTo>
                    <a:pt x="9144000" y="64617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31750">
              <a:solidFill>
                <a:srgbClr val="47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61641" y="25400"/>
            <a:ext cx="42208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7910" algn="l"/>
              </a:tabLst>
            </a:pP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UNIT</a:t>
            </a:r>
            <a:r>
              <a:rPr dirty="0" sz="1800" spc="-5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VI	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REPRODUCTION IN</a:t>
            </a:r>
            <a:r>
              <a:rPr dirty="0" u="heavy" sz="1800" spc="-10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800" spc="-5" b="1">
                <a:solidFill>
                  <a:srgbClr val="FBFBDF"/>
                </a:solidFill>
                <a:uFill>
                  <a:solidFill>
                    <a:srgbClr val="FBFBDF"/>
                  </a:solidFill>
                </a:uFill>
                <a:latin typeface="Times New Roman"/>
                <a:cs typeface="Times New Roman"/>
              </a:rPr>
              <a:t>PLANTS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0000"/>
                </a:solidFill>
              </a:rPr>
              <a:t>Chapter </a:t>
            </a:r>
            <a:r>
              <a:rPr dirty="0">
                <a:solidFill>
                  <a:srgbClr val="FF0000"/>
                </a:solidFill>
              </a:rPr>
              <a:t>1 </a:t>
            </a:r>
            <a:r>
              <a:rPr dirty="0" spc="-5"/>
              <a:t>Asexual and Sexual Reproduction </a:t>
            </a:r>
            <a:r>
              <a:rPr dirty="0"/>
              <a:t>in</a:t>
            </a:r>
            <a:r>
              <a:rPr dirty="0" spc="-95"/>
              <a:t> </a:t>
            </a:r>
            <a:r>
              <a:rPr dirty="0" spc="-5"/>
              <a:t>Plants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1252" y="1468881"/>
            <a:ext cx="314071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2145" marR="5080" indent="-640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Development of</a:t>
            </a:r>
            <a:r>
              <a:rPr dirty="0" sz="2800" spc="-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C00000"/>
                </a:solidFill>
                <a:latin typeface="Times New Roman"/>
                <a:cs typeface="Times New Roman"/>
              </a:rPr>
              <a:t>Male  </a:t>
            </a:r>
            <a:r>
              <a:rPr dirty="0" sz="2800" spc="-5">
                <a:solidFill>
                  <a:srgbClr val="C00000"/>
                </a:solidFill>
                <a:latin typeface="Times New Roman"/>
                <a:cs typeface="Times New Roman"/>
              </a:rPr>
              <a:t>gametophyte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9382" y="3142615"/>
            <a:ext cx="1201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latin typeface="Times New Roman"/>
                <a:cs typeface="Times New Roman"/>
              </a:rPr>
              <a:t>Pollen</a:t>
            </a:r>
            <a:r>
              <a:rPr dirty="0" sz="1800" spc="-135">
                <a:latin typeface="Times New Roman"/>
                <a:cs typeface="Times New Roman"/>
              </a:rPr>
              <a:t> </a:t>
            </a:r>
            <a:r>
              <a:rPr dirty="0" sz="1800" spc="55">
                <a:latin typeface="Times New Roman"/>
                <a:cs typeface="Times New Roman"/>
              </a:rPr>
              <a:t>grain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02994" y="5337809"/>
            <a:ext cx="1372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35">
                <a:latin typeface="Times New Roman"/>
                <a:cs typeface="Times New Roman"/>
              </a:rPr>
              <a:t>Male</a:t>
            </a:r>
            <a:r>
              <a:rPr dirty="0" sz="1800" spc="-165">
                <a:latin typeface="Times New Roman"/>
                <a:cs typeface="Times New Roman"/>
              </a:rPr>
              <a:t> </a:t>
            </a:r>
            <a:r>
              <a:rPr dirty="0" sz="1800" spc="70">
                <a:latin typeface="Times New Roman"/>
                <a:cs typeface="Times New Roman"/>
              </a:rPr>
              <a:t>gametes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27960" y="3505961"/>
            <a:ext cx="118110" cy="1676400"/>
          </a:xfrm>
          <a:custGeom>
            <a:avLst/>
            <a:gdLst/>
            <a:ahLst/>
            <a:cxnLst/>
            <a:rect l="l" t="t" r="r" b="b"/>
            <a:pathLst>
              <a:path w="118110" h="1676400">
                <a:moveTo>
                  <a:pt x="14096" y="1560449"/>
                </a:moveTo>
                <a:lnTo>
                  <a:pt x="8000" y="1564005"/>
                </a:lnTo>
                <a:lnTo>
                  <a:pt x="2031" y="1567561"/>
                </a:lnTo>
                <a:lnTo>
                  <a:pt x="0" y="1575308"/>
                </a:lnTo>
                <a:lnTo>
                  <a:pt x="3503" y="1581531"/>
                </a:lnTo>
                <a:lnTo>
                  <a:pt x="58800" y="1676400"/>
                </a:lnTo>
                <a:lnTo>
                  <a:pt x="73511" y="1651254"/>
                </a:lnTo>
                <a:lnTo>
                  <a:pt x="46100" y="1651254"/>
                </a:lnTo>
                <a:lnTo>
                  <a:pt x="46148" y="1604204"/>
                </a:lnTo>
                <a:lnTo>
                  <a:pt x="24794" y="1567561"/>
                </a:lnTo>
                <a:lnTo>
                  <a:pt x="21843" y="1562608"/>
                </a:lnTo>
                <a:lnTo>
                  <a:pt x="14096" y="1560449"/>
                </a:lnTo>
                <a:close/>
              </a:path>
              <a:path w="118110" h="1676400">
                <a:moveTo>
                  <a:pt x="46148" y="1604204"/>
                </a:moveTo>
                <a:lnTo>
                  <a:pt x="46100" y="1651254"/>
                </a:lnTo>
                <a:lnTo>
                  <a:pt x="71500" y="1651254"/>
                </a:lnTo>
                <a:lnTo>
                  <a:pt x="71507" y="1644904"/>
                </a:lnTo>
                <a:lnTo>
                  <a:pt x="47878" y="1644904"/>
                </a:lnTo>
                <a:lnTo>
                  <a:pt x="58873" y="1626056"/>
                </a:lnTo>
                <a:lnTo>
                  <a:pt x="46148" y="1604204"/>
                </a:lnTo>
                <a:close/>
              </a:path>
              <a:path w="118110" h="1676400">
                <a:moveTo>
                  <a:pt x="103758" y="1560576"/>
                </a:moveTo>
                <a:lnTo>
                  <a:pt x="95884" y="1562608"/>
                </a:lnTo>
                <a:lnTo>
                  <a:pt x="71620" y="1604204"/>
                </a:lnTo>
                <a:lnTo>
                  <a:pt x="71500" y="1651254"/>
                </a:lnTo>
                <a:lnTo>
                  <a:pt x="73511" y="1651254"/>
                </a:lnTo>
                <a:lnTo>
                  <a:pt x="117856" y="1575435"/>
                </a:lnTo>
                <a:lnTo>
                  <a:pt x="115824" y="1567688"/>
                </a:lnTo>
                <a:lnTo>
                  <a:pt x="109727" y="1564132"/>
                </a:lnTo>
                <a:lnTo>
                  <a:pt x="103758" y="1560576"/>
                </a:lnTo>
                <a:close/>
              </a:path>
              <a:path w="118110" h="1676400">
                <a:moveTo>
                  <a:pt x="58873" y="1626056"/>
                </a:moveTo>
                <a:lnTo>
                  <a:pt x="47878" y="1644904"/>
                </a:lnTo>
                <a:lnTo>
                  <a:pt x="69850" y="1644904"/>
                </a:lnTo>
                <a:lnTo>
                  <a:pt x="58873" y="1626056"/>
                </a:lnTo>
                <a:close/>
              </a:path>
              <a:path w="118110" h="1676400">
                <a:moveTo>
                  <a:pt x="71547" y="1604328"/>
                </a:moveTo>
                <a:lnTo>
                  <a:pt x="58873" y="1626056"/>
                </a:lnTo>
                <a:lnTo>
                  <a:pt x="69850" y="1644904"/>
                </a:lnTo>
                <a:lnTo>
                  <a:pt x="71507" y="1644904"/>
                </a:lnTo>
                <a:lnTo>
                  <a:pt x="71547" y="1604328"/>
                </a:lnTo>
                <a:close/>
              </a:path>
              <a:path w="118110" h="1676400">
                <a:moveTo>
                  <a:pt x="73151" y="0"/>
                </a:moveTo>
                <a:lnTo>
                  <a:pt x="47751" y="0"/>
                </a:lnTo>
                <a:lnTo>
                  <a:pt x="46191" y="1560449"/>
                </a:lnTo>
                <a:lnTo>
                  <a:pt x="46220" y="1604328"/>
                </a:lnTo>
                <a:lnTo>
                  <a:pt x="58873" y="1626056"/>
                </a:lnTo>
                <a:lnTo>
                  <a:pt x="71547" y="1604328"/>
                </a:lnTo>
                <a:lnTo>
                  <a:pt x="7315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2023-02-08T09:56:03Z</dcterms:created>
  <dcterms:modified xsi:type="dcterms:W3CDTF">2023-02-08T09:56:03Z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2023-02-08T00:00:00Z</vt:filetime>
  </property>
</Properties>
</file>